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65" r:id="rId2"/>
    <p:sldId id="259" r:id="rId3"/>
    <p:sldId id="260" r:id="rId4"/>
    <p:sldId id="261" r:id="rId5"/>
    <p:sldId id="268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7" r:id="rId31"/>
    <p:sldId id="298" r:id="rId32"/>
    <p:sldId id="304" r:id="rId33"/>
    <p:sldId id="308" r:id="rId34"/>
  </p:sldIdLst>
  <p:sldSz cx="12192000" cy="6858000"/>
  <p:notesSz cx="12192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61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Presenter</a:t>
            </a:r>
          </a:p>
          <a:p>
            <a:r>
              <a:t>2021-09-01 08:38:37</a:t>
            </a:r>
          </a:p>
          <a:p>
            <a:r>
              <a:t>--------------------------------------------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4120" y="476948"/>
            <a:ext cx="11183759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Title:</a:t>
            </a:r>
            <a:r>
              <a:rPr spc="5" dirty="0"/>
              <a:t> </a:t>
            </a:r>
            <a:r>
              <a:rPr spc="-5" dirty="0"/>
              <a:t>Product</a:t>
            </a:r>
            <a:r>
              <a:rPr spc="25" dirty="0"/>
              <a:t> </a:t>
            </a:r>
            <a:r>
              <a:rPr spc="-5" dirty="0"/>
              <a:t>Management</a:t>
            </a:r>
            <a:r>
              <a:rPr spc="30" dirty="0"/>
              <a:t> </a:t>
            </a:r>
            <a:r>
              <a:rPr dirty="0"/>
              <a:t>information,</a:t>
            </a:r>
            <a:r>
              <a:rPr spc="10" dirty="0"/>
              <a:t> </a:t>
            </a:r>
            <a:r>
              <a:rPr dirty="0"/>
              <a:t>Issuer:</a:t>
            </a:r>
            <a:r>
              <a:rPr spc="5" dirty="0"/>
              <a:t> </a:t>
            </a:r>
            <a:r>
              <a:rPr dirty="0"/>
              <a:t>Construction</a:t>
            </a:r>
            <a:r>
              <a:rPr spc="5" dirty="0"/>
              <a:t> </a:t>
            </a:r>
            <a:r>
              <a:rPr spc="-5" dirty="0"/>
              <a:t>Product</a:t>
            </a:r>
            <a:r>
              <a:rPr spc="20" dirty="0"/>
              <a:t> </a:t>
            </a:r>
            <a:r>
              <a:rPr spc="-5" dirty="0"/>
              <a:t>Management,</a:t>
            </a:r>
            <a:r>
              <a:rPr spc="35" dirty="0"/>
              <a:t> </a:t>
            </a:r>
            <a:r>
              <a:rPr dirty="0"/>
              <a:t>Classification: Strictly</a:t>
            </a:r>
            <a:r>
              <a:rPr spc="-30" dirty="0"/>
              <a:t> </a:t>
            </a:r>
            <a:r>
              <a:rPr spc="-5" dirty="0"/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2021-09-01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Title:</a:t>
            </a:r>
            <a:r>
              <a:rPr spc="5" dirty="0"/>
              <a:t> </a:t>
            </a:r>
            <a:r>
              <a:rPr spc="-5" dirty="0"/>
              <a:t>Product</a:t>
            </a:r>
            <a:r>
              <a:rPr spc="25" dirty="0"/>
              <a:t> </a:t>
            </a:r>
            <a:r>
              <a:rPr spc="-5" dirty="0"/>
              <a:t>Management</a:t>
            </a:r>
            <a:r>
              <a:rPr spc="30" dirty="0"/>
              <a:t> </a:t>
            </a:r>
            <a:r>
              <a:rPr dirty="0"/>
              <a:t>information,</a:t>
            </a:r>
            <a:r>
              <a:rPr spc="10" dirty="0"/>
              <a:t> </a:t>
            </a:r>
            <a:r>
              <a:rPr dirty="0"/>
              <a:t>Issuer:</a:t>
            </a:r>
            <a:r>
              <a:rPr spc="5" dirty="0"/>
              <a:t> </a:t>
            </a:r>
            <a:r>
              <a:rPr dirty="0"/>
              <a:t>Construction</a:t>
            </a:r>
            <a:r>
              <a:rPr spc="5" dirty="0"/>
              <a:t> </a:t>
            </a:r>
            <a:r>
              <a:rPr spc="-5" dirty="0"/>
              <a:t>Product</a:t>
            </a:r>
            <a:r>
              <a:rPr spc="20" dirty="0"/>
              <a:t> </a:t>
            </a:r>
            <a:r>
              <a:rPr spc="-5" dirty="0"/>
              <a:t>Management,</a:t>
            </a:r>
            <a:r>
              <a:rPr spc="35" dirty="0"/>
              <a:t> </a:t>
            </a:r>
            <a:r>
              <a:rPr dirty="0"/>
              <a:t>Classification: Strictly</a:t>
            </a:r>
            <a:r>
              <a:rPr spc="-30" dirty="0"/>
              <a:t> </a:t>
            </a:r>
            <a:r>
              <a:rPr spc="-5" dirty="0"/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2021-09-01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351834" y="1489021"/>
            <a:ext cx="5356859" cy="3800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Title:</a:t>
            </a:r>
            <a:r>
              <a:rPr spc="5" dirty="0"/>
              <a:t> </a:t>
            </a:r>
            <a:r>
              <a:rPr spc="-5" dirty="0"/>
              <a:t>Product</a:t>
            </a:r>
            <a:r>
              <a:rPr spc="25" dirty="0"/>
              <a:t> </a:t>
            </a:r>
            <a:r>
              <a:rPr spc="-5" dirty="0"/>
              <a:t>Management</a:t>
            </a:r>
            <a:r>
              <a:rPr spc="30" dirty="0"/>
              <a:t> </a:t>
            </a:r>
            <a:r>
              <a:rPr dirty="0"/>
              <a:t>information,</a:t>
            </a:r>
            <a:r>
              <a:rPr spc="10" dirty="0"/>
              <a:t> </a:t>
            </a:r>
            <a:r>
              <a:rPr dirty="0"/>
              <a:t>Issuer:</a:t>
            </a:r>
            <a:r>
              <a:rPr spc="5" dirty="0"/>
              <a:t> </a:t>
            </a:r>
            <a:r>
              <a:rPr dirty="0"/>
              <a:t>Construction</a:t>
            </a:r>
            <a:r>
              <a:rPr spc="5" dirty="0"/>
              <a:t> </a:t>
            </a:r>
            <a:r>
              <a:rPr spc="-5" dirty="0"/>
              <a:t>Product</a:t>
            </a:r>
            <a:r>
              <a:rPr spc="20" dirty="0"/>
              <a:t> </a:t>
            </a:r>
            <a:r>
              <a:rPr spc="-5" dirty="0"/>
              <a:t>Management,</a:t>
            </a:r>
            <a:r>
              <a:rPr spc="35" dirty="0"/>
              <a:t> </a:t>
            </a:r>
            <a:r>
              <a:rPr dirty="0"/>
              <a:t>Classification: Strictly</a:t>
            </a:r>
            <a:r>
              <a:rPr spc="-30" dirty="0"/>
              <a:t> </a:t>
            </a:r>
            <a:r>
              <a:rPr spc="-5" dirty="0"/>
              <a:t>confidential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2021-09-01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Title:</a:t>
            </a:r>
            <a:r>
              <a:rPr spc="5" dirty="0"/>
              <a:t> </a:t>
            </a:r>
            <a:r>
              <a:rPr spc="-5" dirty="0"/>
              <a:t>Product</a:t>
            </a:r>
            <a:r>
              <a:rPr spc="25" dirty="0"/>
              <a:t> </a:t>
            </a:r>
            <a:r>
              <a:rPr spc="-5" dirty="0"/>
              <a:t>Management</a:t>
            </a:r>
            <a:r>
              <a:rPr spc="30" dirty="0"/>
              <a:t> </a:t>
            </a:r>
            <a:r>
              <a:rPr dirty="0"/>
              <a:t>information,</a:t>
            </a:r>
            <a:r>
              <a:rPr spc="10" dirty="0"/>
              <a:t> </a:t>
            </a:r>
            <a:r>
              <a:rPr dirty="0"/>
              <a:t>Issuer:</a:t>
            </a:r>
            <a:r>
              <a:rPr spc="5" dirty="0"/>
              <a:t> </a:t>
            </a:r>
            <a:r>
              <a:rPr dirty="0"/>
              <a:t>Construction</a:t>
            </a:r>
            <a:r>
              <a:rPr spc="5" dirty="0"/>
              <a:t> </a:t>
            </a:r>
            <a:r>
              <a:rPr spc="-5" dirty="0"/>
              <a:t>Product</a:t>
            </a:r>
            <a:r>
              <a:rPr spc="20" dirty="0"/>
              <a:t> </a:t>
            </a:r>
            <a:r>
              <a:rPr spc="-5" dirty="0"/>
              <a:t>Management,</a:t>
            </a:r>
            <a:r>
              <a:rPr spc="35" dirty="0"/>
              <a:t> </a:t>
            </a:r>
            <a:r>
              <a:rPr dirty="0"/>
              <a:t>Classification: Strictly</a:t>
            </a:r>
            <a:r>
              <a:rPr spc="-30" dirty="0"/>
              <a:t> </a:t>
            </a:r>
            <a:r>
              <a:rPr spc="-5" dirty="0"/>
              <a:t>confidential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2021-09-01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05044" y="262128"/>
            <a:ext cx="1581911" cy="122224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Title:</a:t>
            </a:r>
            <a:r>
              <a:rPr spc="5" dirty="0"/>
              <a:t> </a:t>
            </a:r>
            <a:r>
              <a:rPr spc="-5" dirty="0"/>
              <a:t>Product</a:t>
            </a:r>
            <a:r>
              <a:rPr spc="25" dirty="0"/>
              <a:t> </a:t>
            </a:r>
            <a:r>
              <a:rPr spc="-5" dirty="0"/>
              <a:t>Management</a:t>
            </a:r>
            <a:r>
              <a:rPr spc="30" dirty="0"/>
              <a:t> </a:t>
            </a:r>
            <a:r>
              <a:rPr dirty="0"/>
              <a:t>information,</a:t>
            </a:r>
            <a:r>
              <a:rPr spc="10" dirty="0"/>
              <a:t> </a:t>
            </a:r>
            <a:r>
              <a:rPr dirty="0"/>
              <a:t>Issuer:</a:t>
            </a:r>
            <a:r>
              <a:rPr spc="5" dirty="0"/>
              <a:t> </a:t>
            </a:r>
            <a:r>
              <a:rPr dirty="0"/>
              <a:t>Construction</a:t>
            </a:r>
            <a:r>
              <a:rPr spc="5" dirty="0"/>
              <a:t> </a:t>
            </a:r>
            <a:r>
              <a:rPr spc="-5" dirty="0"/>
              <a:t>Product</a:t>
            </a:r>
            <a:r>
              <a:rPr spc="20" dirty="0"/>
              <a:t> </a:t>
            </a:r>
            <a:r>
              <a:rPr spc="-5" dirty="0"/>
              <a:t>Management,</a:t>
            </a:r>
            <a:r>
              <a:rPr spc="35" dirty="0"/>
              <a:t> </a:t>
            </a:r>
            <a:r>
              <a:rPr dirty="0"/>
              <a:t>Classification: Strictly</a:t>
            </a:r>
            <a:r>
              <a:rPr spc="-30" dirty="0"/>
              <a:t> </a:t>
            </a:r>
            <a:r>
              <a:rPr spc="-5" dirty="0"/>
              <a:t>confidential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2021-09-01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16636" y="975360"/>
            <a:ext cx="9126855" cy="0"/>
          </a:xfrm>
          <a:custGeom>
            <a:avLst/>
            <a:gdLst/>
            <a:ahLst/>
            <a:cxnLst/>
            <a:rect l="l" t="t" r="r" b="b"/>
            <a:pathLst>
              <a:path w="9126855">
                <a:moveTo>
                  <a:pt x="0" y="0"/>
                </a:moveTo>
                <a:lnTo>
                  <a:pt x="9126359" y="0"/>
                </a:lnTo>
              </a:path>
            </a:pathLst>
          </a:custGeom>
          <a:ln w="12700">
            <a:solidFill>
              <a:srgbClr val="BBB9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23019" y="115823"/>
            <a:ext cx="728484" cy="75895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4120" y="50228"/>
            <a:ext cx="5102225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0470" y="2539240"/>
            <a:ext cx="9199245" cy="2354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04120" y="5463180"/>
            <a:ext cx="5319395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Title:</a:t>
            </a:r>
            <a:r>
              <a:rPr spc="5" dirty="0"/>
              <a:t> </a:t>
            </a:r>
            <a:r>
              <a:rPr spc="-5" dirty="0"/>
              <a:t>Product</a:t>
            </a:r>
            <a:r>
              <a:rPr spc="25" dirty="0"/>
              <a:t> </a:t>
            </a:r>
            <a:r>
              <a:rPr spc="-5" dirty="0"/>
              <a:t>Management</a:t>
            </a:r>
            <a:r>
              <a:rPr spc="30" dirty="0"/>
              <a:t> </a:t>
            </a:r>
            <a:r>
              <a:rPr dirty="0"/>
              <a:t>information,</a:t>
            </a:r>
            <a:r>
              <a:rPr spc="10" dirty="0"/>
              <a:t> </a:t>
            </a:r>
            <a:r>
              <a:rPr dirty="0"/>
              <a:t>Issuer:</a:t>
            </a:r>
            <a:r>
              <a:rPr spc="5" dirty="0"/>
              <a:t> </a:t>
            </a:r>
            <a:r>
              <a:rPr dirty="0"/>
              <a:t>Construction</a:t>
            </a:r>
            <a:r>
              <a:rPr spc="5" dirty="0"/>
              <a:t> </a:t>
            </a:r>
            <a:r>
              <a:rPr spc="-5" dirty="0"/>
              <a:t>Product</a:t>
            </a:r>
            <a:r>
              <a:rPr spc="20" dirty="0"/>
              <a:t> </a:t>
            </a:r>
            <a:r>
              <a:rPr spc="-5" dirty="0"/>
              <a:t>Management,</a:t>
            </a:r>
            <a:r>
              <a:rPr spc="35" dirty="0"/>
              <a:t> </a:t>
            </a:r>
            <a:r>
              <a:rPr dirty="0"/>
              <a:t>Classification: Strictly</a:t>
            </a:r>
            <a:r>
              <a:rPr spc="-30" dirty="0"/>
              <a:t> </a:t>
            </a:r>
            <a:r>
              <a:rPr spc="-5" dirty="0"/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796422" y="5463180"/>
            <a:ext cx="543559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2021-09-01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499553" y="5463180"/>
            <a:ext cx="201929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8B8987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0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12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39.jpg"/><Relationship Id="rId5" Type="http://schemas.openxmlformats.org/officeDocument/2006/relationships/image" Target="../media/image46.png"/><Relationship Id="rId10" Type="http://schemas.openxmlformats.org/officeDocument/2006/relationships/image" Target="../media/image40.jpg"/><Relationship Id="rId4" Type="http://schemas.openxmlformats.org/officeDocument/2006/relationships/image" Target="../media/image45.png"/><Relationship Id="rId9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74.jpg"/><Relationship Id="rId4" Type="http://schemas.openxmlformats.org/officeDocument/2006/relationships/image" Target="../media/image72.jp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sqvarnagroup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9.png"/><Relationship Id="rId4" Type="http://schemas.openxmlformats.org/officeDocument/2006/relationships/hyperlink" Target="http://www.diamant-boart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55865" y="721169"/>
            <a:ext cx="1200562" cy="132993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95600" y="5763237"/>
            <a:ext cx="613512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New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DXR Product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Range Presentation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42871" y="2403348"/>
            <a:ext cx="2039111" cy="159843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91200" y="3962400"/>
            <a:ext cx="2040792" cy="16002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42871" y="3962400"/>
            <a:ext cx="2039111" cy="1600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66888" y="3962400"/>
            <a:ext cx="2039111" cy="16002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66888" y="2403348"/>
            <a:ext cx="2039111" cy="159843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17035" y="3962400"/>
            <a:ext cx="2039111" cy="16002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17035" y="2403348"/>
            <a:ext cx="2039111" cy="159843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91200" y="2403348"/>
            <a:ext cx="2040792" cy="15984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7085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DXR</a:t>
            </a:r>
            <a:r>
              <a:rPr spc="10" dirty="0"/>
              <a:t> </a:t>
            </a:r>
            <a:r>
              <a:rPr spc="-5" dirty="0"/>
              <a:t>305</a:t>
            </a:r>
            <a:r>
              <a:rPr spc="5" dirty="0"/>
              <a:t> </a:t>
            </a:r>
            <a:r>
              <a:rPr spc="-5" dirty="0"/>
              <a:t>–</a:t>
            </a:r>
            <a:r>
              <a:rPr spc="5" dirty="0"/>
              <a:t> </a:t>
            </a:r>
            <a:r>
              <a:rPr spc="-5" dirty="0"/>
              <a:t>New</a:t>
            </a:r>
            <a:r>
              <a:rPr spc="15" dirty="0"/>
              <a:t> </a:t>
            </a:r>
            <a:r>
              <a:rPr spc="-10" dirty="0"/>
              <a:t>unique</a:t>
            </a:r>
            <a:r>
              <a:rPr spc="30" dirty="0"/>
              <a:t> </a:t>
            </a:r>
            <a:r>
              <a:rPr spc="-5" dirty="0"/>
              <a:t>breaker</a:t>
            </a:r>
            <a:r>
              <a:rPr spc="15" dirty="0"/>
              <a:t> </a:t>
            </a:r>
            <a:r>
              <a:rPr spc="-5" dirty="0"/>
              <a:t>return line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9348" y="1566838"/>
            <a:ext cx="5978652" cy="36147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772400" y="1597661"/>
            <a:ext cx="3136900" cy="183133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050"/>
              </a:lnSpc>
              <a:spcBef>
                <a:spcPts val="260"/>
              </a:spcBef>
            </a:pPr>
            <a:r>
              <a:rPr sz="1800" b="1" spc="-5" dirty="0">
                <a:latin typeface="Arial"/>
                <a:cs typeface="Arial"/>
              </a:rPr>
              <a:t>Separate return hose </a:t>
            </a:r>
            <a:r>
              <a:rPr sz="1800" b="1" dirty="0">
                <a:latin typeface="Arial"/>
                <a:cs typeface="Arial"/>
              </a:rPr>
              <a:t>for the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SB302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breaker,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connected </a:t>
            </a:r>
            <a:r>
              <a:rPr sz="1800" b="1" spc="-5" dirty="0">
                <a:latin typeface="Arial"/>
                <a:cs typeface="Arial"/>
              </a:rPr>
              <a:t> directly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to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hydraulic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tank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800" b="1" dirty="0">
                <a:latin typeface="Arial"/>
                <a:cs typeface="Arial"/>
              </a:rPr>
              <a:t>→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Improved </a:t>
            </a:r>
            <a:r>
              <a:rPr sz="1800" b="1" spc="-5" dirty="0">
                <a:latin typeface="Arial"/>
                <a:cs typeface="Arial"/>
              </a:rPr>
              <a:t>efficiency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800" b="1" dirty="0">
                <a:latin typeface="Arial"/>
                <a:cs typeface="Arial"/>
              </a:rPr>
              <a:t>→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Higher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impact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force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800" b="1" dirty="0">
                <a:latin typeface="Arial"/>
                <a:cs typeface="Arial"/>
              </a:rPr>
              <a:t>→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Higher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hitting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frequency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7085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DXR</a:t>
            </a:r>
            <a:r>
              <a:rPr spc="10" dirty="0"/>
              <a:t> </a:t>
            </a:r>
            <a:r>
              <a:rPr spc="-5" dirty="0"/>
              <a:t>305</a:t>
            </a:r>
            <a:r>
              <a:rPr spc="5" dirty="0"/>
              <a:t> </a:t>
            </a:r>
            <a:r>
              <a:rPr spc="-5" dirty="0"/>
              <a:t>–</a:t>
            </a:r>
            <a:r>
              <a:rPr spc="5" dirty="0"/>
              <a:t> </a:t>
            </a:r>
            <a:r>
              <a:rPr spc="-5" dirty="0"/>
              <a:t>New</a:t>
            </a:r>
            <a:r>
              <a:rPr spc="15" dirty="0"/>
              <a:t> </a:t>
            </a:r>
            <a:r>
              <a:rPr spc="-10" dirty="0"/>
              <a:t>unique</a:t>
            </a:r>
            <a:r>
              <a:rPr spc="30" dirty="0"/>
              <a:t> </a:t>
            </a:r>
            <a:r>
              <a:rPr spc="-5" dirty="0"/>
              <a:t>breaker</a:t>
            </a:r>
            <a:r>
              <a:rPr spc="15" dirty="0"/>
              <a:t> </a:t>
            </a:r>
            <a:r>
              <a:rPr spc="-5" dirty="0"/>
              <a:t>return line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6636" y="1077468"/>
            <a:ext cx="4218940" cy="3942715"/>
            <a:chOff x="516636" y="1077468"/>
            <a:chExt cx="4218940" cy="39427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636" y="1077468"/>
              <a:ext cx="4218431" cy="39425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86077" y="3915917"/>
              <a:ext cx="1663064" cy="657225"/>
            </a:xfrm>
            <a:custGeom>
              <a:avLst/>
              <a:gdLst/>
              <a:ahLst/>
              <a:cxnLst/>
              <a:rect l="l" t="t" r="r" b="b"/>
              <a:pathLst>
                <a:path w="1663064" h="657225">
                  <a:moveTo>
                    <a:pt x="0" y="0"/>
                  </a:moveTo>
                  <a:lnTo>
                    <a:pt x="1662684" y="0"/>
                  </a:lnTo>
                  <a:lnTo>
                    <a:pt x="1662684" y="656843"/>
                  </a:lnTo>
                  <a:lnTo>
                    <a:pt x="0" y="656843"/>
                  </a:lnTo>
                  <a:lnTo>
                    <a:pt x="0" y="0"/>
                  </a:lnTo>
                  <a:close/>
                </a:path>
              </a:pathLst>
            </a:custGeom>
            <a:ln w="31750">
              <a:solidFill>
                <a:srgbClr val="D3021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811267" y="1167680"/>
            <a:ext cx="2702560" cy="3851275"/>
            <a:chOff x="4811267" y="1167680"/>
            <a:chExt cx="2702560" cy="38512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1267" y="1167680"/>
              <a:ext cx="2702051" cy="38508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202173" y="3585210"/>
              <a:ext cx="541020" cy="1102360"/>
            </a:xfrm>
            <a:custGeom>
              <a:avLst/>
              <a:gdLst/>
              <a:ahLst/>
              <a:cxnLst/>
              <a:rect l="l" t="t" r="r" b="b"/>
              <a:pathLst>
                <a:path w="541020" h="1102360">
                  <a:moveTo>
                    <a:pt x="0" y="0"/>
                  </a:moveTo>
                  <a:lnTo>
                    <a:pt x="541020" y="0"/>
                  </a:lnTo>
                  <a:lnTo>
                    <a:pt x="541020" y="1101852"/>
                  </a:lnTo>
                  <a:lnTo>
                    <a:pt x="0" y="1101852"/>
                  </a:lnTo>
                  <a:lnTo>
                    <a:pt x="0" y="0"/>
                  </a:lnTo>
                  <a:close/>
                </a:path>
              </a:pathLst>
            </a:custGeom>
            <a:ln w="31749">
              <a:solidFill>
                <a:srgbClr val="D3021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790029" y="1457369"/>
            <a:ext cx="1839595" cy="10820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050"/>
              </a:lnSpc>
              <a:spcBef>
                <a:spcPts val="260"/>
              </a:spcBef>
            </a:pPr>
            <a:r>
              <a:rPr sz="1800" b="1" spc="-5" dirty="0">
                <a:latin typeface="Arial"/>
                <a:cs typeface="Arial"/>
              </a:rPr>
              <a:t>New bulkhead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plate </a:t>
            </a:r>
            <a:r>
              <a:rPr sz="1800" b="1" spc="5" dirty="0">
                <a:latin typeface="Arial"/>
                <a:cs typeface="Arial"/>
              </a:rPr>
              <a:t>with </a:t>
            </a:r>
            <a:r>
              <a:rPr sz="1800" b="1" spc="-10" dirty="0">
                <a:latin typeface="Arial"/>
                <a:cs typeface="Arial"/>
              </a:rPr>
              <a:t>laser </a:t>
            </a:r>
            <a:r>
              <a:rPr sz="1800" b="1" spc="-5" dirty="0">
                <a:latin typeface="Arial"/>
                <a:cs typeface="Arial"/>
              </a:rPr>
              <a:t> cut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tool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symbols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for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ease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use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28702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DXR</a:t>
            </a:r>
            <a:r>
              <a:rPr spc="-15" dirty="0"/>
              <a:t> </a:t>
            </a:r>
            <a:r>
              <a:rPr spc="-5" dirty="0"/>
              <a:t>315</a:t>
            </a:r>
            <a:r>
              <a:rPr spc="-15" dirty="0"/>
              <a:t> </a:t>
            </a:r>
            <a:r>
              <a:rPr spc="-5" dirty="0"/>
              <a:t>in</a:t>
            </a:r>
            <a:r>
              <a:rPr spc="-25" dirty="0"/>
              <a:t> </a:t>
            </a:r>
            <a:r>
              <a:rPr spc="-5" dirty="0"/>
              <a:t>short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220" y="1248155"/>
            <a:ext cx="5701283" cy="379780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515100" y="1223772"/>
            <a:ext cx="3281679" cy="3822700"/>
          </a:xfrm>
          <a:prstGeom prst="rect">
            <a:avLst/>
          </a:prstGeom>
          <a:solidFill>
            <a:srgbClr val="27395E"/>
          </a:solidFill>
        </p:spPr>
        <p:txBody>
          <a:bodyPr vert="horz" wrap="square" lIns="0" tIns="76835" rIns="0" bIns="0" rtlCol="0">
            <a:spAutoFit/>
          </a:bodyPr>
          <a:lstStyle/>
          <a:p>
            <a:pPr marL="368935" marR="535940">
              <a:lnSpc>
                <a:spcPct val="100000"/>
              </a:lnSpc>
              <a:spcBef>
                <a:spcPts val="60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DXR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315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developed for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customer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in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need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Demolition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Robot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endParaRPr sz="1600">
              <a:latin typeface="Arial"/>
              <a:cs typeface="Arial"/>
            </a:endParaRPr>
          </a:p>
          <a:p>
            <a:pPr marL="368935" marR="36449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2-ton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segment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high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performance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long reach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utilizing a high precision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telescopic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arm.</a:t>
            </a:r>
            <a:endParaRPr sz="1600">
              <a:latin typeface="Arial"/>
              <a:cs typeface="Arial"/>
            </a:endParaRPr>
          </a:p>
          <a:p>
            <a:pPr marL="368935" marR="39751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Performance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increased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over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its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predecessor,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now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provides 85 lpm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hydraulic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power.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control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remote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control provides a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level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control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user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experience.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43021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Key</a:t>
            </a:r>
            <a:r>
              <a:rPr dirty="0"/>
              <a:t> </a:t>
            </a:r>
            <a:r>
              <a:rPr spc="-5" dirty="0"/>
              <a:t>Facts</a:t>
            </a:r>
            <a:r>
              <a:rPr dirty="0"/>
              <a:t> </a:t>
            </a:r>
            <a:r>
              <a:rPr spc="-5" dirty="0"/>
              <a:t>–</a:t>
            </a:r>
            <a:r>
              <a:rPr spc="-10" dirty="0"/>
              <a:t> </a:t>
            </a:r>
            <a:r>
              <a:rPr spc="-5" dirty="0"/>
              <a:t>What's </a:t>
            </a:r>
            <a:r>
              <a:rPr spc="-10" dirty="0"/>
              <a:t>New?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212975" y="1069975"/>
          <a:ext cx="7542528" cy="4264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1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3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Modell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7395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Description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7395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Unique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selling</a:t>
                      </a:r>
                      <a:r>
                        <a:rPr sz="14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feature(s):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7395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3575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Increased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electrical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7395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993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Increased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hydraulic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739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810"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DXR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145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>
                  <a:txBody>
                    <a:bodyPr/>
                    <a:lstStyle/>
                    <a:p>
                      <a:pPr marL="300355" marR="165735" indent="-13144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Successor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of 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DXR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140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263525" indent="-173355">
                        <a:lnSpc>
                          <a:spcPct val="100000"/>
                        </a:lnSpc>
                        <a:spcBef>
                          <a:spcPts val="5"/>
                        </a:spcBef>
                        <a:buSzPct val="83333"/>
                        <a:buChar char="•"/>
                        <a:tabLst>
                          <a:tab pos="264160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Third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party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compliant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720725" lvl="1" indent="-173355">
                        <a:lnSpc>
                          <a:spcPct val="100000"/>
                        </a:lnSpc>
                        <a:spcBef>
                          <a:spcPts val="140"/>
                        </a:spcBef>
                        <a:buSzPct val="83333"/>
                        <a:buFont typeface="Courier New"/>
                        <a:buChar char="o"/>
                        <a:tabLst>
                          <a:tab pos="721360" algn="l"/>
                        </a:tabLst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Functional</a:t>
                      </a:r>
                      <a:r>
                        <a:rPr sz="12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safety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720725" lvl="1" indent="-173355">
                        <a:lnSpc>
                          <a:spcPct val="100000"/>
                        </a:lnSpc>
                        <a:spcBef>
                          <a:spcPts val="145"/>
                        </a:spcBef>
                        <a:buSzPct val="83333"/>
                        <a:buFont typeface="Courier New"/>
                        <a:buChar char="o"/>
                        <a:tabLst>
                          <a:tab pos="721360" algn="l"/>
                        </a:tabLst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Machine</a:t>
                      </a:r>
                      <a:r>
                        <a:rPr sz="12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safety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720725" lvl="1" indent="-173355">
                        <a:lnSpc>
                          <a:spcPct val="100000"/>
                        </a:lnSpc>
                        <a:spcBef>
                          <a:spcPts val="145"/>
                        </a:spcBef>
                        <a:buSzPct val="83333"/>
                        <a:buFont typeface="Courier New"/>
                        <a:buChar char="o"/>
                        <a:tabLst>
                          <a:tab pos="721360" algn="l"/>
                        </a:tabLst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EMC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63525" indent="-173355">
                        <a:lnSpc>
                          <a:spcPct val="100000"/>
                        </a:lnSpc>
                        <a:spcBef>
                          <a:spcPts val="145"/>
                        </a:spcBef>
                        <a:buSzPct val="83333"/>
                        <a:buChar char="•"/>
                        <a:tabLst>
                          <a:tab pos="264160" algn="l"/>
                        </a:tabLst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New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remote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control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63525" indent="-173355">
                        <a:lnSpc>
                          <a:spcPct val="100000"/>
                        </a:lnSpc>
                        <a:spcBef>
                          <a:spcPts val="145"/>
                        </a:spcBef>
                        <a:buSzPct val="83333"/>
                        <a:buChar char="•"/>
                        <a:tabLst>
                          <a:tab pos="264160" algn="l"/>
                        </a:tabLst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New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control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system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63525" indent="-173355">
                        <a:lnSpc>
                          <a:spcPct val="100000"/>
                        </a:lnSpc>
                        <a:spcBef>
                          <a:spcPts val="140"/>
                        </a:spcBef>
                        <a:buSzPct val="83333"/>
                        <a:buChar char="•"/>
                        <a:tabLst>
                          <a:tab pos="264160" algn="l"/>
                        </a:tabLst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New</a:t>
                      </a:r>
                      <a:r>
                        <a:rPr sz="12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electrical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system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63525" indent="-173355">
                        <a:lnSpc>
                          <a:spcPct val="100000"/>
                        </a:lnSpc>
                        <a:spcBef>
                          <a:spcPts val="145"/>
                        </a:spcBef>
                        <a:buSzPct val="83333"/>
                        <a:buChar char="•"/>
                        <a:tabLst>
                          <a:tab pos="264160" algn="l"/>
                        </a:tabLst>
                      </a:pPr>
                      <a:r>
                        <a:rPr sz="1200" spc="-5" dirty="0">
                          <a:solidFill>
                            <a:srgbClr val="0D0D0D"/>
                          </a:solidFill>
                          <a:latin typeface="Arial"/>
                          <a:cs typeface="Arial"/>
                        </a:rPr>
                        <a:t>Intelligent</a:t>
                      </a:r>
                      <a:r>
                        <a:rPr sz="1200" spc="-45" dirty="0">
                          <a:solidFill>
                            <a:srgbClr val="0D0D0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0D0D0D"/>
                          </a:solidFill>
                          <a:latin typeface="Arial"/>
                          <a:cs typeface="Arial"/>
                        </a:rPr>
                        <a:t>overload</a:t>
                      </a:r>
                      <a:r>
                        <a:rPr sz="1200" spc="-25" dirty="0">
                          <a:solidFill>
                            <a:srgbClr val="0D0D0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0D0D0D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63525" indent="-173355">
                        <a:lnSpc>
                          <a:spcPct val="100000"/>
                        </a:lnSpc>
                        <a:spcBef>
                          <a:spcPts val="145"/>
                        </a:spcBef>
                        <a:buSzPct val="83333"/>
                        <a:buChar char="•"/>
                        <a:tabLst>
                          <a:tab pos="264160" algn="l"/>
                        </a:tabLst>
                      </a:pPr>
                      <a:r>
                        <a:rPr sz="1200" spc="-5" dirty="0">
                          <a:solidFill>
                            <a:srgbClr val="0D0D0D"/>
                          </a:solidFill>
                          <a:latin typeface="Arial"/>
                          <a:cs typeface="Arial"/>
                        </a:rPr>
                        <a:t>Class</a:t>
                      </a:r>
                      <a:r>
                        <a:rPr sz="1200" spc="-20" dirty="0">
                          <a:solidFill>
                            <a:srgbClr val="0D0D0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0D0D0D"/>
                          </a:solidFill>
                          <a:latin typeface="Arial"/>
                          <a:cs typeface="Arial"/>
                        </a:rPr>
                        <a:t>leading</a:t>
                      </a:r>
                      <a:r>
                        <a:rPr sz="1200" spc="-55" dirty="0">
                          <a:solidFill>
                            <a:srgbClr val="0D0D0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0D0D0D"/>
                          </a:solidFill>
                          <a:latin typeface="Arial"/>
                          <a:cs typeface="Arial"/>
                        </a:rPr>
                        <a:t>performance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18.5kW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100" i="1" strike="sngStrike" dirty="0">
                          <a:latin typeface="Arial"/>
                          <a:cs typeface="Arial"/>
                        </a:rPr>
                        <a:t>15kW)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4390"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DXR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275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300355" marR="165735" indent="-13144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Successor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of 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DXR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270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24kW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trike="sngStrike" dirty="0">
                          <a:latin typeface="Arial"/>
                          <a:cs typeface="Arial"/>
                        </a:rPr>
                        <a:t>(18.5kW)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75</a:t>
                      </a:r>
                      <a:r>
                        <a:rPr sz="12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l/min</a:t>
                      </a:r>
                      <a:r>
                        <a:rPr sz="12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i="1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i="1" strike="sngStrike" spc="-5" dirty="0">
                          <a:latin typeface="Arial"/>
                          <a:cs typeface="Arial"/>
                        </a:rPr>
                        <a:t>65l/min</a:t>
                      </a:r>
                      <a:r>
                        <a:rPr sz="1200" i="1" strike="noStrike" spc="-5" dirty="0">
                          <a:latin typeface="Arial"/>
                          <a:cs typeface="Arial"/>
                        </a:rPr>
                        <a:t>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4390"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DXR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305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>
                  <a:txBody>
                    <a:bodyPr/>
                    <a:lstStyle/>
                    <a:p>
                      <a:pPr marL="300355" marR="165735" indent="-13144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Successor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of 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DXR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251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27kW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trike="sngStrike" dirty="0">
                          <a:latin typeface="Arial"/>
                          <a:cs typeface="Arial"/>
                        </a:rPr>
                        <a:t>(22kW)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28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85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l/min</a:t>
                      </a:r>
                      <a:r>
                        <a:rPr sz="12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i="1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100" i="1" strike="sngStrike" spc="-5" dirty="0">
                          <a:latin typeface="Arial"/>
                          <a:cs typeface="Arial"/>
                        </a:rPr>
                        <a:t>75l/min</a:t>
                      </a:r>
                      <a:r>
                        <a:rPr sz="1100" i="1" strike="noStrike" spc="-5" dirty="0">
                          <a:latin typeface="Arial"/>
                          <a:cs typeface="Arial"/>
                        </a:rPr>
                        <a:t>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4390"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DXR</a:t>
                      </a:r>
                      <a:r>
                        <a:rPr sz="12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300355" marR="165735" indent="-13144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Successor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of 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DXR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316992" y="3662171"/>
            <a:ext cx="1638300" cy="1732914"/>
            <a:chOff x="316992" y="3662171"/>
            <a:chExt cx="1638300" cy="173291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992" y="4495800"/>
              <a:ext cx="1450847" cy="899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759" y="3662171"/>
              <a:ext cx="1589531" cy="89915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8995" y="2677667"/>
            <a:ext cx="1344167" cy="90068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7451" y="1645919"/>
            <a:ext cx="1350263" cy="89915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68156" y="141732"/>
            <a:ext cx="818387" cy="63245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09372" y="1120140"/>
            <a:ext cx="1499870" cy="2016125"/>
            <a:chOff x="309372" y="1120140"/>
            <a:chExt cx="1499870" cy="2016125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372" y="1120140"/>
              <a:ext cx="1499616" cy="13898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00862" y="2399534"/>
              <a:ext cx="360045" cy="727075"/>
            </a:xfrm>
            <a:custGeom>
              <a:avLst/>
              <a:gdLst/>
              <a:ahLst/>
              <a:cxnLst/>
              <a:rect l="l" t="t" r="r" b="b"/>
              <a:pathLst>
                <a:path w="360044" h="727075">
                  <a:moveTo>
                    <a:pt x="0" y="726668"/>
                  </a:moveTo>
                  <a:lnTo>
                    <a:pt x="359676" y="0"/>
                  </a:lnTo>
                </a:path>
              </a:pathLst>
            </a:custGeom>
            <a:ln w="19050">
              <a:solidFill>
                <a:srgbClr val="F7B9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2438" y="2361434"/>
              <a:ext cx="76200" cy="762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4588" y="457961"/>
            <a:ext cx="9131300" cy="3803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9117965" algn="l"/>
              </a:tabLst>
            </a:pPr>
            <a:r>
              <a:rPr sz="2300" u="sng" spc="-5" dirty="0">
                <a:uFill>
                  <a:solidFill>
                    <a:srgbClr val="DBDBDB"/>
                  </a:solidFill>
                </a:uFill>
              </a:rPr>
              <a:t>Technical</a:t>
            </a:r>
            <a:r>
              <a:rPr sz="2300" u="sng" spc="-40" dirty="0">
                <a:uFill>
                  <a:solidFill>
                    <a:srgbClr val="DBDBDB"/>
                  </a:solidFill>
                </a:uFill>
              </a:rPr>
              <a:t> </a:t>
            </a:r>
            <a:r>
              <a:rPr sz="2300" u="sng" spc="10" dirty="0">
                <a:uFill>
                  <a:solidFill>
                    <a:srgbClr val="DBDBDB"/>
                  </a:solidFill>
                </a:uFill>
              </a:rPr>
              <a:t>features	</a:t>
            </a:r>
            <a:endParaRPr sz="2300" dirty="0"/>
          </a:p>
        </p:txBody>
      </p:sp>
      <p:sp>
        <p:nvSpPr>
          <p:cNvPr id="8" name="object 8"/>
          <p:cNvSpPr txBox="1"/>
          <p:nvPr/>
        </p:nvSpPr>
        <p:spPr>
          <a:xfrm>
            <a:off x="553873" y="3165557"/>
            <a:ext cx="539750" cy="51244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algn="just">
              <a:lnSpc>
                <a:spcPct val="95000"/>
              </a:lnSpc>
              <a:spcBef>
                <a:spcPts val="170"/>
              </a:spcBef>
            </a:pPr>
            <a:r>
              <a:rPr sz="1100" b="1" spc="-10" dirty="0">
                <a:latin typeface="Arial"/>
                <a:cs typeface="Arial"/>
              </a:rPr>
              <a:t>All-new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R</a:t>
            </a:r>
            <a:r>
              <a:rPr sz="1100" b="1" spc="-5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m</a:t>
            </a:r>
            <a:r>
              <a:rPr sz="1100" b="1" spc="-5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te  </a:t>
            </a:r>
            <a:r>
              <a:rPr sz="1100" b="1" spc="-5" dirty="0">
                <a:latin typeface="Arial"/>
                <a:cs typeface="Arial"/>
              </a:rPr>
              <a:t>Control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01551" y="1133382"/>
            <a:ext cx="1564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Arial"/>
                <a:cs typeface="Arial"/>
              </a:rPr>
              <a:t>Increased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performance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37848" y="1179511"/>
            <a:ext cx="826135" cy="352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85"/>
              </a:lnSpc>
              <a:spcBef>
                <a:spcPts val="105"/>
              </a:spcBef>
            </a:pPr>
            <a:r>
              <a:rPr sz="1100" b="1" spc="-5" dirty="0">
                <a:latin typeface="Arial"/>
                <a:cs typeface="Arial"/>
              </a:rPr>
              <a:t>New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control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85"/>
              </a:lnSpc>
            </a:pPr>
            <a:r>
              <a:rPr sz="1100" b="1" spc="-10" dirty="0">
                <a:latin typeface="Arial"/>
                <a:cs typeface="Arial"/>
              </a:rPr>
              <a:t>system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32104" y="5136321"/>
            <a:ext cx="2094864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Smart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fan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control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for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increased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efficiency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and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lower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noise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70948" y="2489611"/>
            <a:ext cx="2694940" cy="300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D0D0D"/>
                </a:solidFill>
                <a:latin typeface="Husqvarna Gothic Bold"/>
                <a:cs typeface="Husqvarna Gothic Bold"/>
              </a:rPr>
              <a:t>Safer</a:t>
            </a:r>
            <a:r>
              <a:rPr sz="1400" b="1" spc="-45" dirty="0">
                <a:solidFill>
                  <a:srgbClr val="0D0D0D"/>
                </a:solidFill>
                <a:latin typeface="Husqvarna Gothic Bold"/>
                <a:cs typeface="Husqvarna Gothic Bold"/>
              </a:rPr>
              <a:t> </a:t>
            </a:r>
            <a:r>
              <a:rPr sz="1400" b="1" spc="-5" dirty="0">
                <a:solidFill>
                  <a:srgbClr val="0D0D0D"/>
                </a:solidFill>
                <a:latin typeface="Husqvarna Gothic Bold"/>
                <a:cs typeface="Husqvarna Gothic Bold"/>
              </a:rPr>
              <a:t>operation</a:t>
            </a:r>
            <a:endParaRPr sz="1400">
              <a:latin typeface="Husqvarna Gothic Bold"/>
              <a:cs typeface="Husqvarna Gothic Bold"/>
            </a:endParaRPr>
          </a:p>
          <a:p>
            <a:pPr marL="12700" marR="491490">
              <a:lnSpc>
                <a:spcPct val="99600"/>
              </a:lnSpc>
              <a:spcBef>
                <a:spcPts val="15"/>
              </a:spcBef>
            </a:pPr>
            <a:r>
              <a:rPr sz="1200" b="0" dirty="0">
                <a:latin typeface="Husqvarna Gothic Light"/>
                <a:cs typeface="Husqvarna Gothic Light"/>
              </a:rPr>
              <a:t>The</a:t>
            </a:r>
            <a:r>
              <a:rPr sz="1200" b="0" spc="-30" dirty="0">
                <a:latin typeface="Husqvarna Gothic Light"/>
                <a:cs typeface="Husqvarna Gothic Light"/>
              </a:rPr>
              <a:t> </a:t>
            </a:r>
            <a:r>
              <a:rPr sz="1200" b="0" spc="-5" dirty="0">
                <a:latin typeface="Husqvarna Gothic Light"/>
                <a:cs typeface="Husqvarna Gothic Light"/>
              </a:rPr>
              <a:t>all-new</a:t>
            </a:r>
            <a:r>
              <a:rPr sz="1200" b="0" spc="-30" dirty="0">
                <a:latin typeface="Husqvarna Gothic Light"/>
                <a:cs typeface="Husqvarna Gothic Light"/>
              </a:rPr>
              <a:t> </a:t>
            </a:r>
            <a:r>
              <a:rPr sz="1200" b="0" spc="-5" dirty="0">
                <a:latin typeface="Husqvarna Gothic Light"/>
                <a:cs typeface="Husqvarna Gothic Light"/>
              </a:rPr>
              <a:t>Control</a:t>
            </a:r>
            <a:r>
              <a:rPr sz="1200" b="0" spc="-30" dirty="0">
                <a:latin typeface="Husqvarna Gothic Light"/>
                <a:cs typeface="Husqvarna Gothic Light"/>
              </a:rPr>
              <a:t> </a:t>
            </a:r>
            <a:r>
              <a:rPr sz="1200" b="0" spc="-10" dirty="0">
                <a:latin typeface="Husqvarna Gothic Light"/>
                <a:cs typeface="Husqvarna Gothic Light"/>
              </a:rPr>
              <a:t>system</a:t>
            </a:r>
            <a:r>
              <a:rPr sz="1200" b="0" spc="-35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enables</a:t>
            </a:r>
            <a:r>
              <a:rPr sz="1200" b="0" spc="-40" dirty="0">
                <a:latin typeface="Husqvarna Gothic Light"/>
                <a:cs typeface="Husqvarna Gothic Light"/>
              </a:rPr>
              <a:t> </a:t>
            </a:r>
            <a:r>
              <a:rPr sz="1200" b="0" spc="-5" dirty="0">
                <a:latin typeface="Husqvarna Gothic Light"/>
                <a:cs typeface="Husqvarna Gothic Light"/>
              </a:rPr>
              <a:t>third </a:t>
            </a:r>
            <a:r>
              <a:rPr sz="1200" b="0" spc="-225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party certification </a:t>
            </a:r>
            <a:r>
              <a:rPr sz="1200" b="0" spc="-10" dirty="0">
                <a:latin typeface="Husqvarna Gothic Light"/>
                <a:cs typeface="Husqvarna Gothic Light"/>
              </a:rPr>
              <a:t>for </a:t>
            </a:r>
            <a:r>
              <a:rPr sz="1200" b="0" spc="-15" dirty="0">
                <a:latin typeface="Husqvarna Gothic Light"/>
                <a:cs typeface="Husqvarna Gothic Light"/>
              </a:rPr>
              <a:t>Safety, </a:t>
            </a:r>
            <a:r>
              <a:rPr sz="1200" b="0" dirty="0">
                <a:latin typeface="Husqvarna Gothic Light"/>
                <a:cs typeface="Husqvarna Gothic Light"/>
              </a:rPr>
              <a:t>EMC and </a:t>
            </a:r>
            <a:r>
              <a:rPr sz="1200" b="0" spc="5" dirty="0">
                <a:latin typeface="Husqvarna Gothic Light"/>
                <a:cs typeface="Husqvarna Gothic Light"/>
              </a:rPr>
              <a:t> </a:t>
            </a:r>
            <a:r>
              <a:rPr sz="1200" b="0" spc="-5" dirty="0">
                <a:latin typeface="Husqvarna Gothic Light"/>
                <a:cs typeface="Husqvarna Gothic Light"/>
              </a:rPr>
              <a:t>Functional</a:t>
            </a:r>
            <a:r>
              <a:rPr sz="1200" b="0" spc="-45" dirty="0">
                <a:latin typeface="Husqvarna Gothic Light"/>
                <a:cs typeface="Husqvarna Gothic Light"/>
              </a:rPr>
              <a:t> </a:t>
            </a:r>
            <a:r>
              <a:rPr sz="1200" b="0" spc="-15" dirty="0">
                <a:latin typeface="Husqvarna Gothic Light"/>
                <a:cs typeface="Husqvarna Gothic Light"/>
              </a:rPr>
              <a:t>Safety.</a:t>
            </a:r>
            <a:endParaRPr sz="1200">
              <a:latin typeface="Husqvarna Gothic Light"/>
              <a:cs typeface="Husqvarna Gothic Light"/>
            </a:endParaRPr>
          </a:p>
          <a:p>
            <a:pPr marL="26670">
              <a:lnSpc>
                <a:spcPts val="1680"/>
              </a:lnSpc>
              <a:spcBef>
                <a:spcPts val="790"/>
              </a:spcBef>
            </a:pPr>
            <a:r>
              <a:rPr sz="1400" b="1" spc="-5" dirty="0">
                <a:solidFill>
                  <a:srgbClr val="0D0D0D"/>
                </a:solidFill>
                <a:latin typeface="Husqvarna Gothic Bold"/>
                <a:cs typeface="Husqvarna Gothic Bold"/>
              </a:rPr>
              <a:t>Extremely</a:t>
            </a:r>
            <a:r>
              <a:rPr sz="1400" b="1" spc="-50" dirty="0">
                <a:solidFill>
                  <a:srgbClr val="0D0D0D"/>
                </a:solidFill>
                <a:latin typeface="Husqvarna Gothic Bold"/>
                <a:cs typeface="Husqvarna Gothic Bold"/>
              </a:rPr>
              <a:t> </a:t>
            </a:r>
            <a:r>
              <a:rPr sz="1400" b="1" spc="-5" dirty="0">
                <a:solidFill>
                  <a:srgbClr val="0D0D0D"/>
                </a:solidFill>
                <a:latin typeface="Husqvarna Gothic Bold"/>
                <a:cs typeface="Husqvarna Gothic Bold"/>
              </a:rPr>
              <a:t>durable</a:t>
            </a:r>
            <a:endParaRPr sz="1400">
              <a:latin typeface="Husqvarna Gothic Bold"/>
              <a:cs typeface="Husqvarna Gothic Bold"/>
            </a:endParaRPr>
          </a:p>
          <a:p>
            <a:pPr marL="26670">
              <a:lnSpc>
                <a:spcPts val="1440"/>
              </a:lnSpc>
            </a:pPr>
            <a:r>
              <a:rPr sz="1200" b="0" spc="-10" dirty="0">
                <a:latin typeface="Husqvarna Gothic Light"/>
                <a:cs typeface="Husqvarna Gothic Light"/>
              </a:rPr>
              <a:t>Well</a:t>
            </a:r>
            <a:r>
              <a:rPr sz="1200" b="0" spc="-25" dirty="0">
                <a:latin typeface="Husqvarna Gothic Light"/>
                <a:cs typeface="Husqvarna Gothic Light"/>
              </a:rPr>
              <a:t> </a:t>
            </a:r>
            <a:r>
              <a:rPr sz="1200" b="0" spc="-15" dirty="0">
                <a:latin typeface="Husqvarna Gothic Light"/>
                <a:cs typeface="Husqvarna Gothic Light"/>
              </a:rPr>
              <a:t>proven</a:t>
            </a:r>
            <a:r>
              <a:rPr sz="1200" b="0" spc="-30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study</a:t>
            </a:r>
            <a:r>
              <a:rPr sz="1200" b="0" spc="-20" dirty="0">
                <a:latin typeface="Husqvarna Gothic Light"/>
                <a:cs typeface="Husqvarna Gothic Light"/>
              </a:rPr>
              <a:t> </a:t>
            </a:r>
            <a:r>
              <a:rPr sz="1200" b="0" spc="-5" dirty="0">
                <a:latin typeface="Husqvarna Gothic Light"/>
                <a:cs typeface="Husqvarna Gothic Light"/>
              </a:rPr>
              <a:t>structural</a:t>
            </a:r>
            <a:r>
              <a:rPr sz="1200" b="0" spc="-30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design</a:t>
            </a:r>
            <a:endParaRPr sz="1200">
              <a:latin typeface="Husqvarna Gothic Light"/>
              <a:cs typeface="Husqvarna Gothic Light"/>
            </a:endParaRPr>
          </a:p>
          <a:p>
            <a:pPr marL="29209" marR="311150">
              <a:lnSpc>
                <a:spcPct val="99900"/>
              </a:lnSpc>
              <a:spcBef>
                <a:spcPts val="1025"/>
              </a:spcBef>
            </a:pPr>
            <a:r>
              <a:rPr sz="1400" b="1" spc="-5" dirty="0">
                <a:solidFill>
                  <a:srgbClr val="0D0D0D"/>
                </a:solidFill>
                <a:latin typeface="Husqvarna Gothic Bold"/>
                <a:cs typeface="Husqvarna Gothic Bold"/>
              </a:rPr>
              <a:t>Intelligent </a:t>
            </a:r>
            <a:r>
              <a:rPr sz="1400" b="1" spc="-10" dirty="0">
                <a:solidFill>
                  <a:srgbClr val="0D0D0D"/>
                </a:solidFill>
                <a:latin typeface="Husqvarna Gothic Bold"/>
                <a:cs typeface="Husqvarna Gothic Bold"/>
              </a:rPr>
              <a:t>overload </a:t>
            </a:r>
            <a:r>
              <a:rPr sz="1400" b="1" spc="-5" dirty="0">
                <a:solidFill>
                  <a:srgbClr val="0D0D0D"/>
                </a:solidFill>
                <a:latin typeface="Husqvarna Gothic Bold"/>
                <a:cs typeface="Husqvarna Gothic Bold"/>
              </a:rPr>
              <a:t>protection </a:t>
            </a:r>
            <a:r>
              <a:rPr sz="1400" b="1" dirty="0">
                <a:solidFill>
                  <a:srgbClr val="0D0D0D"/>
                </a:solidFill>
                <a:latin typeface="Husqvarna Gothic Bold"/>
                <a:cs typeface="Husqvarna Gothic Bold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Machine</a:t>
            </a:r>
            <a:r>
              <a:rPr sz="1200" b="0" spc="-25" dirty="0">
                <a:latin typeface="Husqvarna Gothic Light"/>
                <a:cs typeface="Husqvarna Gothic Light"/>
              </a:rPr>
              <a:t> </a:t>
            </a:r>
            <a:r>
              <a:rPr sz="1200" b="0" spc="-5" dirty="0">
                <a:latin typeface="Husqvarna Gothic Light"/>
                <a:cs typeface="Husqvarna Gothic Light"/>
              </a:rPr>
              <a:t>performance</a:t>
            </a:r>
            <a:r>
              <a:rPr sz="1200" b="0" spc="-30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is</a:t>
            </a:r>
            <a:r>
              <a:rPr sz="1200" b="0" spc="-20" dirty="0">
                <a:latin typeface="Husqvarna Gothic Light"/>
                <a:cs typeface="Husqvarna Gothic Light"/>
              </a:rPr>
              <a:t> </a:t>
            </a:r>
            <a:r>
              <a:rPr sz="1200" b="0" spc="-5" dirty="0">
                <a:latin typeface="Husqvarna Gothic Light"/>
                <a:cs typeface="Husqvarna Gothic Light"/>
              </a:rPr>
              <a:t>maximized</a:t>
            </a:r>
            <a:r>
              <a:rPr sz="1200" b="0" spc="-45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and</a:t>
            </a:r>
            <a:r>
              <a:rPr sz="1200" b="0" spc="-20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will </a:t>
            </a:r>
            <a:r>
              <a:rPr sz="1200" b="0" spc="-225" dirty="0">
                <a:latin typeface="Husqvarna Gothic Light"/>
                <a:cs typeface="Husqvarna Gothic Light"/>
              </a:rPr>
              <a:t> </a:t>
            </a:r>
            <a:r>
              <a:rPr sz="1200" b="0" spc="-5" dirty="0">
                <a:latin typeface="Husqvarna Gothic Light"/>
                <a:cs typeface="Husqvarna Gothic Light"/>
              </a:rPr>
              <a:t>allow </a:t>
            </a:r>
            <a:r>
              <a:rPr sz="1200" b="0" spc="-10" dirty="0">
                <a:latin typeface="Husqvarna Gothic Light"/>
                <a:cs typeface="Husqvarna Gothic Light"/>
              </a:rPr>
              <a:t>operators </a:t>
            </a:r>
            <a:r>
              <a:rPr sz="1200" b="0" dirty="0">
                <a:latin typeface="Husqvarna Gothic Light"/>
                <a:cs typeface="Husqvarna Gothic Light"/>
              </a:rPr>
              <a:t>to </a:t>
            </a:r>
            <a:r>
              <a:rPr sz="1200" b="0" spc="-10" dirty="0">
                <a:latin typeface="Husqvarna Gothic Light"/>
                <a:cs typeface="Husqvarna Gothic Light"/>
              </a:rPr>
              <a:t>keep </a:t>
            </a:r>
            <a:r>
              <a:rPr sz="1200" b="0" spc="-5" dirty="0">
                <a:latin typeface="Husqvarna Gothic Light"/>
                <a:cs typeface="Husqvarna Gothic Light"/>
              </a:rPr>
              <a:t>working </a:t>
            </a:r>
            <a:r>
              <a:rPr sz="1200" b="0" dirty="0">
                <a:latin typeface="Husqvarna Gothic Light"/>
                <a:cs typeface="Husqvarna Gothic Light"/>
              </a:rPr>
              <a:t>also in hot </a:t>
            </a:r>
            <a:r>
              <a:rPr sz="1200" b="0" spc="5" dirty="0">
                <a:latin typeface="Husqvarna Gothic Light"/>
                <a:cs typeface="Husqvarna Gothic Light"/>
              </a:rPr>
              <a:t> </a:t>
            </a:r>
            <a:r>
              <a:rPr sz="1200" b="0" spc="-5" dirty="0">
                <a:latin typeface="Husqvarna Gothic Light"/>
                <a:cs typeface="Husqvarna Gothic Light"/>
              </a:rPr>
              <a:t>environments</a:t>
            </a:r>
            <a:r>
              <a:rPr sz="1200" b="0" spc="-45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with optimized</a:t>
            </a:r>
            <a:r>
              <a:rPr sz="1200" b="0" spc="-30" dirty="0">
                <a:latin typeface="Husqvarna Gothic Light"/>
                <a:cs typeface="Husqvarna Gothic Light"/>
              </a:rPr>
              <a:t> </a:t>
            </a:r>
            <a:r>
              <a:rPr sz="1200" b="0" spc="-5" dirty="0">
                <a:latin typeface="Husqvarna Gothic Light"/>
                <a:cs typeface="Husqvarna Gothic Light"/>
              </a:rPr>
              <a:t>performance.</a:t>
            </a:r>
            <a:endParaRPr sz="1200">
              <a:latin typeface="Husqvarna Gothic Light"/>
              <a:cs typeface="Husqvarna Gothic Light"/>
            </a:endParaRPr>
          </a:p>
          <a:p>
            <a:pPr marL="26670">
              <a:lnSpc>
                <a:spcPct val="100000"/>
              </a:lnSpc>
              <a:spcBef>
                <a:spcPts val="530"/>
              </a:spcBef>
            </a:pPr>
            <a:r>
              <a:rPr sz="1400" b="1" dirty="0">
                <a:solidFill>
                  <a:srgbClr val="0D0D0D"/>
                </a:solidFill>
                <a:latin typeface="Husqvarna Gothic Bold"/>
                <a:cs typeface="Husqvarna Gothic Bold"/>
              </a:rPr>
              <a:t>Ready</a:t>
            </a:r>
            <a:r>
              <a:rPr sz="1400" b="1" spc="-50" dirty="0">
                <a:solidFill>
                  <a:srgbClr val="0D0D0D"/>
                </a:solidFill>
                <a:latin typeface="Husqvarna Gothic Bold"/>
                <a:cs typeface="Husqvarna Gothic Bold"/>
              </a:rPr>
              <a:t> </a:t>
            </a:r>
            <a:r>
              <a:rPr sz="1400" b="1" spc="-15" dirty="0">
                <a:solidFill>
                  <a:srgbClr val="0D0D0D"/>
                </a:solidFill>
                <a:latin typeface="Husqvarna Gothic Bold"/>
                <a:cs typeface="Husqvarna Gothic Bold"/>
              </a:rPr>
              <a:t>for </a:t>
            </a:r>
            <a:r>
              <a:rPr sz="1400" b="1" spc="-5" dirty="0">
                <a:solidFill>
                  <a:srgbClr val="0D0D0D"/>
                </a:solidFill>
                <a:latin typeface="Husqvarna Gothic Bold"/>
                <a:cs typeface="Husqvarna Gothic Bold"/>
              </a:rPr>
              <a:t>connectivity</a:t>
            </a:r>
            <a:endParaRPr sz="1400">
              <a:latin typeface="Husqvarna Gothic Bold"/>
              <a:cs typeface="Husqvarna Gothic Bold"/>
            </a:endParaRPr>
          </a:p>
          <a:p>
            <a:pPr marL="26670" marR="5080">
              <a:lnSpc>
                <a:spcPct val="99600"/>
              </a:lnSpc>
              <a:spcBef>
                <a:spcPts val="10"/>
              </a:spcBef>
            </a:pPr>
            <a:r>
              <a:rPr sz="1200" b="0" spc="-10" dirty="0">
                <a:latin typeface="Husqvarna Gothic Light"/>
                <a:cs typeface="Husqvarna Gothic Light"/>
              </a:rPr>
              <a:t>Future</a:t>
            </a:r>
            <a:r>
              <a:rPr sz="1200" b="0" spc="-30" dirty="0">
                <a:latin typeface="Husqvarna Gothic Light"/>
                <a:cs typeface="Husqvarna Gothic Light"/>
              </a:rPr>
              <a:t> </a:t>
            </a:r>
            <a:r>
              <a:rPr sz="1200" b="0" spc="-5" dirty="0">
                <a:latin typeface="Husqvarna Gothic Light"/>
                <a:cs typeface="Husqvarna Gothic Light"/>
              </a:rPr>
              <a:t>proofed</a:t>
            </a:r>
            <a:r>
              <a:rPr sz="1200" b="0" spc="-30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prepared</a:t>
            </a:r>
            <a:r>
              <a:rPr sz="1200" b="0" spc="-25" dirty="0">
                <a:latin typeface="Husqvarna Gothic Light"/>
                <a:cs typeface="Husqvarna Gothic Light"/>
              </a:rPr>
              <a:t> </a:t>
            </a:r>
            <a:r>
              <a:rPr sz="1200" b="0" spc="-10" dirty="0">
                <a:latin typeface="Husqvarna Gothic Light"/>
                <a:cs typeface="Husqvarna Gothic Light"/>
              </a:rPr>
              <a:t>for</a:t>
            </a:r>
            <a:r>
              <a:rPr sz="1200" b="0" spc="-15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connectivity</a:t>
            </a:r>
            <a:r>
              <a:rPr sz="1200" b="0" spc="-50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module. </a:t>
            </a:r>
            <a:r>
              <a:rPr sz="1200" b="0" spc="-225" dirty="0">
                <a:latin typeface="Husqvarna Gothic Light"/>
                <a:cs typeface="Husqvarna Gothic Light"/>
              </a:rPr>
              <a:t> </a:t>
            </a:r>
            <a:r>
              <a:rPr sz="1200" b="0" spc="-20" dirty="0">
                <a:latin typeface="Husqvarna Gothic Light"/>
                <a:cs typeface="Husqvarna Gothic Light"/>
              </a:rPr>
              <a:t>For </a:t>
            </a:r>
            <a:r>
              <a:rPr sz="1200" b="0" dirty="0">
                <a:latin typeface="Husqvarna Gothic Light"/>
                <a:cs typeface="Husqvarna Gothic Light"/>
              </a:rPr>
              <a:t>communication with the </a:t>
            </a:r>
            <a:r>
              <a:rPr sz="1200" b="0" spc="-5" dirty="0">
                <a:latin typeface="Husqvarna Gothic Light"/>
                <a:cs typeface="Husqvarna Gothic Light"/>
              </a:rPr>
              <a:t>Husqvarna </a:t>
            </a:r>
            <a:r>
              <a:rPr sz="1200" b="0" dirty="0">
                <a:latin typeface="Husqvarna Gothic Light"/>
                <a:cs typeface="Husqvarna Gothic Light"/>
              </a:rPr>
              <a:t>Fleet </a:t>
            </a:r>
            <a:r>
              <a:rPr sz="1200" b="0" spc="5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Services™</a:t>
            </a:r>
            <a:r>
              <a:rPr sz="1200" b="0" spc="-35" dirty="0">
                <a:latin typeface="Husqvarna Gothic Light"/>
                <a:cs typeface="Husqvarna Gothic Light"/>
              </a:rPr>
              <a:t> </a:t>
            </a:r>
            <a:r>
              <a:rPr sz="1200" b="0" spc="-10" dirty="0">
                <a:latin typeface="Husqvarna Gothic Light"/>
                <a:cs typeface="Husqvarna Gothic Light"/>
              </a:rPr>
              <a:t>system</a:t>
            </a:r>
            <a:r>
              <a:rPr sz="1200" b="0" spc="-30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in</a:t>
            </a:r>
            <a:r>
              <a:rPr sz="1200" b="0" spc="-10" dirty="0">
                <a:latin typeface="Husqvarna Gothic Light"/>
                <a:cs typeface="Husqvarna Gothic Light"/>
              </a:rPr>
              <a:t> your</a:t>
            </a:r>
            <a:r>
              <a:rPr sz="1200" b="0" spc="-20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smartphone</a:t>
            </a:r>
            <a:r>
              <a:rPr sz="1200" b="0" spc="-35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or</a:t>
            </a:r>
            <a:r>
              <a:rPr sz="1200" b="0" spc="-20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Laptop.</a:t>
            </a:r>
            <a:endParaRPr sz="1200">
              <a:latin typeface="Husqvarna Gothic Light"/>
              <a:cs typeface="Husqvarna Gothic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70948" y="1092222"/>
            <a:ext cx="2503170" cy="128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D0D0D"/>
                </a:solidFill>
                <a:latin typeface="Husqvarna Gothic Bold"/>
                <a:cs typeface="Husqvarna Gothic Bold"/>
              </a:rPr>
              <a:t>More</a:t>
            </a:r>
            <a:r>
              <a:rPr sz="1400" b="1" spc="-60" dirty="0">
                <a:solidFill>
                  <a:srgbClr val="0D0D0D"/>
                </a:solidFill>
                <a:latin typeface="Husqvarna Gothic Bold"/>
                <a:cs typeface="Husqvarna Gothic Bold"/>
              </a:rPr>
              <a:t> </a:t>
            </a:r>
            <a:r>
              <a:rPr sz="1400" b="1" spc="-5" dirty="0">
                <a:solidFill>
                  <a:srgbClr val="0D0D0D"/>
                </a:solidFill>
                <a:latin typeface="Husqvarna Gothic Bold"/>
                <a:cs typeface="Husqvarna Gothic Bold"/>
              </a:rPr>
              <a:t>Control</a:t>
            </a:r>
            <a:endParaRPr sz="1400">
              <a:latin typeface="Husqvarna Gothic Bold"/>
              <a:cs typeface="Husqvarna Gothic Bold"/>
            </a:endParaRPr>
          </a:p>
          <a:p>
            <a:pPr marL="24130" marR="5080">
              <a:lnSpc>
                <a:spcPct val="99600"/>
              </a:lnSpc>
              <a:spcBef>
                <a:spcPts val="10"/>
              </a:spcBef>
            </a:pPr>
            <a:r>
              <a:rPr sz="1200" b="0" spc="-5" dirty="0">
                <a:latin typeface="Husqvarna Gothic Light"/>
                <a:cs typeface="Husqvarna Gothic Light"/>
              </a:rPr>
              <a:t>Control</a:t>
            </a:r>
            <a:r>
              <a:rPr sz="1200" b="0" spc="-25" dirty="0">
                <a:latin typeface="Husqvarna Gothic Light"/>
                <a:cs typeface="Husqvarna Gothic Light"/>
              </a:rPr>
              <a:t> </a:t>
            </a:r>
            <a:r>
              <a:rPr sz="1200" b="0" spc="-10" dirty="0">
                <a:latin typeface="Husqvarna Gothic Light"/>
                <a:cs typeface="Husqvarna Gothic Light"/>
              </a:rPr>
              <a:t>system</a:t>
            </a:r>
            <a:r>
              <a:rPr sz="1200" b="0" spc="-30" dirty="0">
                <a:latin typeface="Husqvarna Gothic Light"/>
                <a:cs typeface="Husqvarna Gothic Light"/>
              </a:rPr>
              <a:t> </a:t>
            </a:r>
            <a:r>
              <a:rPr sz="1200" b="0" spc="-10" dirty="0">
                <a:latin typeface="Husqvarna Gothic Light"/>
                <a:cs typeface="Husqvarna Gothic Light"/>
              </a:rPr>
              <a:t>provides</a:t>
            </a:r>
            <a:r>
              <a:rPr sz="1200" b="0" spc="-30" dirty="0">
                <a:latin typeface="Husqvarna Gothic Light"/>
                <a:cs typeface="Husqvarna Gothic Light"/>
              </a:rPr>
              <a:t> </a:t>
            </a:r>
            <a:r>
              <a:rPr sz="1200" b="0" spc="-5" dirty="0">
                <a:latin typeface="Husqvarna Gothic Light"/>
                <a:cs typeface="Husqvarna Gothic Light"/>
              </a:rPr>
              <a:t>operator</a:t>
            </a:r>
            <a:r>
              <a:rPr sz="1200" b="0" spc="-25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with</a:t>
            </a:r>
            <a:r>
              <a:rPr sz="1200" b="0" spc="-5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optimal </a:t>
            </a:r>
            <a:r>
              <a:rPr sz="1200" b="0" spc="-225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safety and </a:t>
            </a:r>
            <a:r>
              <a:rPr sz="1200" b="0" spc="-5" dirty="0">
                <a:latin typeface="Husqvarna Gothic Light"/>
                <a:cs typeface="Husqvarna Gothic Light"/>
              </a:rPr>
              <a:t>control </a:t>
            </a:r>
            <a:r>
              <a:rPr sz="1200" b="0" spc="-10" dirty="0">
                <a:latin typeface="Husqvarna Gothic Light"/>
                <a:cs typeface="Husqvarna Gothic Light"/>
              </a:rPr>
              <a:t>for </a:t>
            </a:r>
            <a:r>
              <a:rPr sz="1200" b="0" dirty="0">
                <a:latin typeface="Husqvarna Gothic Light"/>
                <a:cs typeface="Husqvarna Gothic Light"/>
              </a:rPr>
              <a:t>a smooth &amp; precise </a:t>
            </a:r>
            <a:r>
              <a:rPr sz="1200" b="0" spc="5" dirty="0">
                <a:latin typeface="Husqvarna Gothic Light"/>
                <a:cs typeface="Husqvarna Gothic Light"/>
              </a:rPr>
              <a:t> </a:t>
            </a:r>
            <a:r>
              <a:rPr sz="1200" b="0" dirty="0">
                <a:latin typeface="Husqvarna Gothic Light"/>
                <a:cs typeface="Husqvarna Gothic Light"/>
              </a:rPr>
              <a:t>driving</a:t>
            </a:r>
            <a:r>
              <a:rPr sz="1200" b="0" spc="-30" dirty="0">
                <a:latin typeface="Husqvarna Gothic Light"/>
                <a:cs typeface="Husqvarna Gothic Light"/>
              </a:rPr>
              <a:t> </a:t>
            </a:r>
            <a:r>
              <a:rPr sz="1200" b="0" spc="-5" dirty="0">
                <a:latin typeface="Husqvarna Gothic Light"/>
                <a:cs typeface="Husqvarna Gothic Light"/>
              </a:rPr>
              <a:t>experience.</a:t>
            </a:r>
            <a:endParaRPr sz="1200">
              <a:latin typeface="Husqvarna Gothic Light"/>
              <a:cs typeface="Husqvarna Gothic Light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400" b="1" dirty="0">
                <a:solidFill>
                  <a:srgbClr val="0D0D0D"/>
                </a:solidFill>
                <a:latin typeface="Husqvarna Gothic Bold"/>
                <a:cs typeface="Husqvarna Gothic Bold"/>
              </a:rPr>
              <a:t>More</a:t>
            </a:r>
            <a:r>
              <a:rPr sz="1400" b="1" spc="-60" dirty="0">
                <a:solidFill>
                  <a:srgbClr val="0D0D0D"/>
                </a:solidFill>
                <a:latin typeface="Husqvarna Gothic Bold"/>
                <a:cs typeface="Husqvarna Gothic Bold"/>
              </a:rPr>
              <a:t> </a:t>
            </a:r>
            <a:r>
              <a:rPr sz="1400" b="1" spc="-20" dirty="0">
                <a:solidFill>
                  <a:srgbClr val="0D0D0D"/>
                </a:solidFill>
                <a:latin typeface="Husqvarna Gothic Bold"/>
                <a:cs typeface="Husqvarna Gothic Bold"/>
              </a:rPr>
              <a:t>Power</a:t>
            </a:r>
            <a:endParaRPr sz="1400">
              <a:latin typeface="Husqvarna Gothic Bold"/>
              <a:cs typeface="Husqvarna Gothic Bold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0" spc="-5" dirty="0">
                <a:latin typeface="Husqvarna Gothic Light"/>
                <a:cs typeface="Husqvarna Gothic Light"/>
              </a:rPr>
              <a:t>Massive</a:t>
            </a:r>
            <a:r>
              <a:rPr sz="1200" b="0" spc="200" dirty="0">
                <a:latin typeface="Husqvarna Gothic Light"/>
                <a:cs typeface="Husqvarna Gothic Light"/>
              </a:rPr>
              <a:t> </a:t>
            </a:r>
            <a:r>
              <a:rPr sz="1200" b="0" spc="-10" dirty="0">
                <a:latin typeface="Husqvarna Gothic Light"/>
                <a:cs typeface="Husqvarna Gothic Light"/>
              </a:rPr>
              <a:t>power</a:t>
            </a:r>
            <a:r>
              <a:rPr sz="1200" b="0" spc="-5" dirty="0">
                <a:latin typeface="Husqvarna Gothic Light"/>
                <a:cs typeface="Husqvarna Gothic Light"/>
              </a:rPr>
              <a:t> </a:t>
            </a:r>
            <a:r>
              <a:rPr sz="1200" b="0" spc="-10" dirty="0">
                <a:latin typeface="Husqvarna Gothic Light"/>
                <a:cs typeface="Husqvarna Gothic Light"/>
              </a:rPr>
              <a:t>for</a:t>
            </a:r>
            <a:r>
              <a:rPr sz="1200" b="0" spc="-20" dirty="0">
                <a:latin typeface="Husqvarna Gothic Light"/>
                <a:cs typeface="Husqvarna Gothic Light"/>
              </a:rPr>
              <a:t> </a:t>
            </a:r>
            <a:r>
              <a:rPr sz="1200" b="0" spc="-10" dirty="0">
                <a:latin typeface="Husqvarna Gothic Light"/>
                <a:cs typeface="Husqvarna Gothic Light"/>
              </a:rPr>
              <a:t>improved</a:t>
            </a:r>
            <a:r>
              <a:rPr sz="1200" b="0" spc="-20" dirty="0">
                <a:latin typeface="Husqvarna Gothic Light"/>
                <a:cs typeface="Husqvarna Gothic Light"/>
              </a:rPr>
              <a:t> </a:t>
            </a:r>
            <a:r>
              <a:rPr sz="1200" b="0" spc="-5" dirty="0">
                <a:latin typeface="Husqvarna Gothic Light"/>
                <a:cs typeface="Husqvarna Gothic Light"/>
              </a:rPr>
              <a:t>productivity</a:t>
            </a:r>
            <a:endParaRPr sz="1200">
              <a:latin typeface="Husqvarna Gothic Light"/>
              <a:cs typeface="Husqvarna Gothic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21610" y="5051668"/>
            <a:ext cx="12084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Updated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graphics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930907" y="1527428"/>
            <a:ext cx="1859280" cy="1708150"/>
            <a:chOff x="1930907" y="1527428"/>
            <a:chExt cx="1859280" cy="1708150"/>
          </a:xfrm>
        </p:grpSpPr>
        <p:sp>
          <p:nvSpPr>
            <p:cNvPr id="16" name="object 16"/>
            <p:cNvSpPr/>
            <p:nvPr/>
          </p:nvSpPr>
          <p:spPr>
            <a:xfrm>
              <a:off x="2701289" y="1536953"/>
              <a:ext cx="196215" cy="862965"/>
            </a:xfrm>
            <a:custGeom>
              <a:avLst/>
              <a:gdLst/>
              <a:ahLst/>
              <a:cxnLst/>
              <a:rect l="l" t="t" r="r" b="b"/>
              <a:pathLst>
                <a:path w="196214" h="862964">
                  <a:moveTo>
                    <a:pt x="0" y="0"/>
                  </a:moveTo>
                  <a:lnTo>
                    <a:pt x="195821" y="862838"/>
                  </a:lnTo>
                </a:path>
              </a:pathLst>
            </a:custGeom>
            <a:ln w="19050">
              <a:solidFill>
                <a:srgbClr val="F7B9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59009" y="2361693"/>
              <a:ext cx="76200" cy="762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30907" y="1996440"/>
              <a:ext cx="1859279" cy="1239011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677923" y="3390900"/>
            <a:ext cx="4265930" cy="1727835"/>
            <a:chOff x="1677923" y="3390900"/>
            <a:chExt cx="4265930" cy="1727835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48100" y="3745649"/>
              <a:ext cx="2095623" cy="117839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77923" y="3390900"/>
              <a:ext cx="2170175" cy="144778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429761" y="4266442"/>
              <a:ext cx="173990" cy="842644"/>
            </a:xfrm>
            <a:custGeom>
              <a:avLst/>
              <a:gdLst/>
              <a:ahLst/>
              <a:cxnLst/>
              <a:rect l="l" t="t" r="r" b="b"/>
              <a:pathLst>
                <a:path w="173989" h="842645">
                  <a:moveTo>
                    <a:pt x="0" y="842416"/>
                  </a:moveTo>
                  <a:lnTo>
                    <a:pt x="173837" y="0"/>
                  </a:lnTo>
                </a:path>
              </a:pathLst>
            </a:custGeom>
            <a:ln w="19050">
              <a:solidFill>
                <a:srgbClr val="F7B9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5495" y="4228333"/>
              <a:ext cx="76200" cy="7620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4226052" y="1367408"/>
            <a:ext cx="1755775" cy="1917064"/>
            <a:chOff x="4226052" y="1367408"/>
            <a:chExt cx="1755775" cy="1917064"/>
          </a:xfrm>
        </p:grpSpPr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26052" y="1481253"/>
              <a:ext cx="1633727" cy="180304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726431" y="1376933"/>
              <a:ext cx="245745" cy="549275"/>
            </a:xfrm>
            <a:custGeom>
              <a:avLst/>
              <a:gdLst/>
              <a:ahLst/>
              <a:cxnLst/>
              <a:rect l="l" t="t" r="r" b="b"/>
              <a:pathLst>
                <a:path w="245745" h="549275">
                  <a:moveTo>
                    <a:pt x="245630" y="0"/>
                  </a:moveTo>
                  <a:lnTo>
                    <a:pt x="0" y="548690"/>
                  </a:lnTo>
                </a:path>
              </a:pathLst>
            </a:custGeom>
            <a:ln w="19050">
              <a:solidFill>
                <a:srgbClr val="F7B9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88330" y="1887532"/>
              <a:ext cx="76200" cy="76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68156" y="141732"/>
            <a:ext cx="818387" cy="6324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3919" y="591464"/>
            <a:ext cx="9131300" cy="3803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9117965" algn="l"/>
              </a:tabLst>
            </a:pPr>
            <a:r>
              <a:rPr sz="2300" u="sng" spc="15" dirty="0">
                <a:uFill>
                  <a:solidFill>
                    <a:srgbClr val="DBDBDB"/>
                  </a:solidFill>
                </a:uFill>
              </a:rPr>
              <a:t>New</a:t>
            </a:r>
            <a:r>
              <a:rPr sz="2300" u="sng" dirty="0">
                <a:uFill>
                  <a:solidFill>
                    <a:srgbClr val="DBDBDB"/>
                  </a:solidFill>
                </a:uFill>
              </a:rPr>
              <a:t> </a:t>
            </a:r>
            <a:r>
              <a:rPr sz="2300" u="sng" spc="10" dirty="0">
                <a:uFill>
                  <a:solidFill>
                    <a:srgbClr val="DBDBDB"/>
                  </a:solidFill>
                </a:uFill>
              </a:rPr>
              <a:t>Control/electrical</a:t>
            </a:r>
            <a:r>
              <a:rPr sz="2300" u="sng" spc="40" dirty="0">
                <a:uFill>
                  <a:solidFill>
                    <a:srgbClr val="DBDBDB"/>
                  </a:solidFill>
                </a:uFill>
              </a:rPr>
              <a:t> </a:t>
            </a:r>
            <a:r>
              <a:rPr sz="2300" u="sng" spc="10" dirty="0">
                <a:uFill>
                  <a:solidFill>
                    <a:srgbClr val="DBDBDB"/>
                  </a:solidFill>
                </a:uFill>
              </a:rPr>
              <a:t>system	</a:t>
            </a:r>
            <a:endParaRPr sz="2300"/>
          </a:p>
        </p:txBody>
      </p:sp>
      <p:sp>
        <p:nvSpPr>
          <p:cNvPr id="4" name="object 4"/>
          <p:cNvSpPr txBox="1"/>
          <p:nvPr/>
        </p:nvSpPr>
        <p:spPr>
          <a:xfrm>
            <a:off x="2203094" y="1097461"/>
            <a:ext cx="5359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" dirty="0">
                <a:latin typeface="Arial"/>
                <a:cs typeface="Arial"/>
              </a:rPr>
              <a:t>Old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57252" y="4563002"/>
            <a:ext cx="1313815" cy="352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5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EPEC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GL84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–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Slave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85"/>
              </a:lnSpc>
            </a:pPr>
            <a:r>
              <a:rPr sz="1100" b="1" spc="-10" dirty="0">
                <a:latin typeface="Arial"/>
                <a:cs typeface="Arial"/>
              </a:rPr>
              <a:t>(Body)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69496" y="1908724"/>
            <a:ext cx="911860" cy="48577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100" b="1" spc="-5" dirty="0">
                <a:latin typeface="Arial"/>
                <a:cs typeface="Arial"/>
              </a:rPr>
              <a:t>Po</a:t>
            </a:r>
            <a:r>
              <a:rPr sz="1100" b="1" spc="25" dirty="0">
                <a:latin typeface="Arial"/>
                <a:cs typeface="Arial"/>
              </a:rPr>
              <a:t>w</a:t>
            </a:r>
            <a:r>
              <a:rPr sz="1100" b="1" spc="-5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r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</a:t>
            </a:r>
            <a:r>
              <a:rPr sz="1100" b="1" spc="-5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t</a:t>
            </a:r>
            <a:r>
              <a:rPr sz="1100" b="1" spc="-5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r: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900" i="1" spc="-5" dirty="0">
                <a:latin typeface="Arial"/>
                <a:cs typeface="Arial"/>
              </a:rPr>
              <a:t>CAN-based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52997" y="4718502"/>
            <a:ext cx="1402715" cy="48133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1100" b="1" spc="-5" dirty="0">
                <a:latin typeface="Arial"/>
                <a:cs typeface="Arial"/>
              </a:rPr>
              <a:t>EPEC SC52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–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Master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800" b="1" i="1" spc="-5" dirty="0">
                <a:latin typeface="Arial"/>
                <a:cs typeface="Arial"/>
              </a:rPr>
              <a:t>(Safety</a:t>
            </a:r>
            <a:r>
              <a:rPr sz="800" b="1" i="1" spc="-15" dirty="0">
                <a:latin typeface="Arial"/>
                <a:cs typeface="Arial"/>
              </a:rPr>
              <a:t> </a:t>
            </a:r>
            <a:r>
              <a:rPr sz="800" b="1" i="1" spc="-5" dirty="0">
                <a:latin typeface="Arial"/>
                <a:cs typeface="Arial"/>
              </a:rPr>
              <a:t>Controller)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67330" y="3325235"/>
            <a:ext cx="1313815" cy="352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85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EPEC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GL84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–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Slave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85"/>
              </a:lnSpc>
            </a:pPr>
            <a:r>
              <a:rPr sz="1100" b="1" dirty="0">
                <a:latin typeface="Arial"/>
                <a:cs typeface="Arial"/>
              </a:rPr>
              <a:t>(Tower)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780409" y="2945460"/>
            <a:ext cx="3527425" cy="2580640"/>
            <a:chOff x="4780409" y="2945460"/>
            <a:chExt cx="3527425" cy="258064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19079" y="2945460"/>
              <a:ext cx="1488719" cy="126918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10649" y="4266428"/>
              <a:ext cx="1474936" cy="12593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476492" y="4223005"/>
              <a:ext cx="300990" cy="0"/>
            </a:xfrm>
            <a:custGeom>
              <a:avLst/>
              <a:gdLst/>
              <a:ahLst/>
              <a:cxnLst/>
              <a:rect l="l" t="t" r="r" b="b"/>
              <a:pathLst>
                <a:path w="300990">
                  <a:moveTo>
                    <a:pt x="0" y="0"/>
                  </a:moveTo>
                  <a:lnTo>
                    <a:pt x="300418" y="0"/>
                  </a:lnTo>
                </a:path>
              </a:pathLst>
            </a:custGeom>
            <a:ln w="12700">
              <a:solidFill>
                <a:srgbClr val="EA4E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64210" y="418490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199"/>
                  </a:lnTo>
                  <a:lnTo>
                    <a:pt x="76200" y="380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4E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0409" y="3629863"/>
              <a:ext cx="1596264" cy="106558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412993" y="418490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EA4E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7743" y="3174492"/>
            <a:ext cx="990600" cy="235153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212825" y="3919758"/>
            <a:ext cx="12757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EPEC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3720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–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Salve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0397" y="5137044"/>
            <a:ext cx="13627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EPEC 3720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–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Master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55729" y="1910718"/>
            <a:ext cx="14884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Arial"/>
                <a:cs typeface="Arial"/>
              </a:rPr>
              <a:t>Phase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sequence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relay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76115" y="1351786"/>
            <a:ext cx="0" cy="3920490"/>
          </a:xfrm>
          <a:custGeom>
            <a:avLst/>
            <a:gdLst/>
            <a:ahLst/>
            <a:cxnLst/>
            <a:rect l="l" t="t" r="r" b="b"/>
            <a:pathLst>
              <a:path h="3920490">
                <a:moveTo>
                  <a:pt x="0" y="3919994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802386" y="1137235"/>
            <a:ext cx="651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N</a:t>
            </a:r>
            <a:r>
              <a:rPr sz="2400" b="1" spc="-5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w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18159" y="1183280"/>
            <a:ext cx="666750" cy="1911985"/>
            <a:chOff x="518159" y="1183280"/>
            <a:chExt cx="666750" cy="1911985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926" y="1183280"/>
              <a:ext cx="650732" cy="102341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8159" y="2226564"/>
              <a:ext cx="609599" cy="86867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167230" y="2715365"/>
            <a:ext cx="8102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Safety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relay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79847" y="1243583"/>
            <a:ext cx="633983" cy="1097279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2689605" y="4594303"/>
            <a:ext cx="1121410" cy="555625"/>
            <a:chOff x="2689605" y="4594303"/>
            <a:chExt cx="1121410" cy="555625"/>
          </a:xfrm>
        </p:grpSpPr>
        <p:sp>
          <p:nvSpPr>
            <p:cNvPr id="28" name="object 28"/>
            <p:cNvSpPr/>
            <p:nvPr/>
          </p:nvSpPr>
          <p:spPr>
            <a:xfrm>
              <a:off x="2695955" y="4622881"/>
              <a:ext cx="1057910" cy="520700"/>
            </a:xfrm>
            <a:custGeom>
              <a:avLst/>
              <a:gdLst/>
              <a:ahLst/>
              <a:cxnLst/>
              <a:rect l="l" t="t" r="r" b="b"/>
              <a:pathLst>
                <a:path w="1057910" h="520700">
                  <a:moveTo>
                    <a:pt x="0" y="520230"/>
                  </a:moveTo>
                  <a:lnTo>
                    <a:pt x="1057744" y="0"/>
                  </a:lnTo>
                </a:path>
              </a:pathLst>
            </a:custGeom>
            <a:ln w="12700">
              <a:solidFill>
                <a:srgbClr val="F197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725497" y="4594303"/>
              <a:ext cx="85725" cy="68580"/>
            </a:xfrm>
            <a:custGeom>
              <a:avLst/>
              <a:gdLst/>
              <a:ahLst/>
              <a:cxnLst/>
              <a:rect l="l" t="t" r="r" b="b"/>
              <a:pathLst>
                <a:path w="85725" h="68579">
                  <a:moveTo>
                    <a:pt x="0" y="0"/>
                  </a:moveTo>
                  <a:lnTo>
                    <a:pt x="33629" y="68376"/>
                  </a:lnTo>
                  <a:lnTo>
                    <a:pt x="85191" y="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7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2118105" y="2895345"/>
            <a:ext cx="1702435" cy="1485900"/>
            <a:chOff x="2118105" y="2895345"/>
            <a:chExt cx="1702435" cy="1485900"/>
          </a:xfrm>
        </p:grpSpPr>
        <p:sp>
          <p:nvSpPr>
            <p:cNvPr id="31" name="object 31"/>
            <p:cNvSpPr/>
            <p:nvPr/>
          </p:nvSpPr>
          <p:spPr>
            <a:xfrm>
              <a:off x="2613659" y="4008119"/>
              <a:ext cx="1111885" cy="340360"/>
            </a:xfrm>
            <a:custGeom>
              <a:avLst/>
              <a:gdLst/>
              <a:ahLst/>
              <a:cxnLst/>
              <a:rect l="l" t="t" r="r" b="b"/>
              <a:pathLst>
                <a:path w="1111885" h="340360">
                  <a:moveTo>
                    <a:pt x="0" y="0"/>
                  </a:moveTo>
                  <a:lnTo>
                    <a:pt x="1111427" y="340271"/>
                  </a:lnTo>
                </a:path>
              </a:pathLst>
            </a:custGeom>
            <a:ln w="12700">
              <a:solidFill>
                <a:srgbClr val="F197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701781" y="4308238"/>
              <a:ext cx="84455" cy="73025"/>
            </a:xfrm>
            <a:custGeom>
              <a:avLst/>
              <a:gdLst/>
              <a:ahLst/>
              <a:cxnLst/>
              <a:rect l="l" t="t" r="r" b="b"/>
              <a:pathLst>
                <a:path w="84454" h="73025">
                  <a:moveTo>
                    <a:pt x="22313" y="0"/>
                  </a:moveTo>
                  <a:lnTo>
                    <a:pt x="0" y="72859"/>
                  </a:lnTo>
                  <a:lnTo>
                    <a:pt x="84023" y="58737"/>
                  </a:lnTo>
                  <a:lnTo>
                    <a:pt x="22313" y="0"/>
                  </a:lnTo>
                  <a:close/>
                </a:path>
              </a:pathLst>
            </a:custGeom>
            <a:solidFill>
              <a:srgbClr val="F197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124455" y="2901695"/>
              <a:ext cx="1645285" cy="1248410"/>
            </a:xfrm>
            <a:custGeom>
              <a:avLst/>
              <a:gdLst/>
              <a:ahLst/>
              <a:cxnLst/>
              <a:rect l="l" t="t" r="r" b="b"/>
              <a:pathLst>
                <a:path w="1645285" h="1248410">
                  <a:moveTo>
                    <a:pt x="0" y="0"/>
                  </a:moveTo>
                  <a:lnTo>
                    <a:pt x="1645094" y="1248333"/>
                  </a:lnTo>
                </a:path>
              </a:pathLst>
            </a:custGeom>
            <a:ln w="12700">
              <a:solidFill>
                <a:srgbClr val="F197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736400" y="4111997"/>
              <a:ext cx="83820" cy="76835"/>
            </a:xfrm>
            <a:custGeom>
              <a:avLst/>
              <a:gdLst/>
              <a:ahLst/>
              <a:cxnLst/>
              <a:rect l="l" t="t" r="r" b="b"/>
              <a:pathLst>
                <a:path w="83820" h="76835">
                  <a:moveTo>
                    <a:pt x="46062" y="0"/>
                  </a:moveTo>
                  <a:lnTo>
                    <a:pt x="0" y="60705"/>
                  </a:lnTo>
                  <a:lnTo>
                    <a:pt x="83731" y="76415"/>
                  </a:lnTo>
                  <a:lnTo>
                    <a:pt x="46062" y="0"/>
                  </a:lnTo>
                  <a:close/>
                </a:path>
              </a:pathLst>
            </a:custGeom>
            <a:solidFill>
              <a:srgbClr val="F197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4131564" y="4297677"/>
            <a:ext cx="593090" cy="76200"/>
            <a:chOff x="4131564" y="4297677"/>
            <a:chExt cx="593090" cy="76200"/>
          </a:xfrm>
        </p:grpSpPr>
        <p:sp>
          <p:nvSpPr>
            <p:cNvPr id="36" name="object 36"/>
            <p:cNvSpPr/>
            <p:nvPr/>
          </p:nvSpPr>
          <p:spPr>
            <a:xfrm>
              <a:off x="4131564" y="4335780"/>
              <a:ext cx="529590" cy="0"/>
            </a:xfrm>
            <a:custGeom>
              <a:avLst/>
              <a:gdLst/>
              <a:ahLst/>
              <a:cxnLst/>
              <a:rect l="l" t="t" r="r" b="b"/>
              <a:pathLst>
                <a:path w="529589">
                  <a:moveTo>
                    <a:pt x="0" y="0"/>
                  </a:moveTo>
                  <a:lnTo>
                    <a:pt x="529018" y="0"/>
                  </a:lnTo>
                </a:path>
              </a:pathLst>
            </a:custGeom>
            <a:ln w="12700">
              <a:solidFill>
                <a:srgbClr val="F197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647880" y="429767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199"/>
                  </a:lnTo>
                  <a:lnTo>
                    <a:pt x="76200" y="380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7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2791714" y="2042575"/>
            <a:ext cx="1035050" cy="76200"/>
            <a:chOff x="2791714" y="2042575"/>
            <a:chExt cx="1035050" cy="76200"/>
          </a:xfrm>
        </p:grpSpPr>
        <p:sp>
          <p:nvSpPr>
            <p:cNvPr id="39" name="object 39"/>
            <p:cNvSpPr/>
            <p:nvPr/>
          </p:nvSpPr>
          <p:spPr>
            <a:xfrm>
              <a:off x="2798064" y="2054352"/>
              <a:ext cx="965200" cy="26670"/>
            </a:xfrm>
            <a:custGeom>
              <a:avLst/>
              <a:gdLst/>
              <a:ahLst/>
              <a:cxnLst/>
              <a:rect l="l" t="t" r="r" b="b"/>
              <a:pathLst>
                <a:path w="965200" h="26669">
                  <a:moveTo>
                    <a:pt x="0" y="0"/>
                  </a:moveTo>
                  <a:lnTo>
                    <a:pt x="965149" y="26657"/>
                  </a:lnTo>
                </a:path>
              </a:pathLst>
            </a:custGeom>
            <a:ln w="12700">
              <a:solidFill>
                <a:srgbClr val="F197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749460" y="2042575"/>
              <a:ext cx="77470" cy="76200"/>
            </a:xfrm>
            <a:custGeom>
              <a:avLst/>
              <a:gdLst/>
              <a:ahLst/>
              <a:cxnLst/>
              <a:rect l="l" t="t" r="r" b="b"/>
              <a:pathLst>
                <a:path w="77470" h="76200">
                  <a:moveTo>
                    <a:pt x="2108" y="0"/>
                  </a:moveTo>
                  <a:lnTo>
                    <a:pt x="0" y="76174"/>
                  </a:lnTo>
                  <a:lnTo>
                    <a:pt x="77228" y="40195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F197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4181855" y="2016249"/>
            <a:ext cx="593090" cy="76200"/>
            <a:chOff x="4181855" y="2016249"/>
            <a:chExt cx="593090" cy="76200"/>
          </a:xfrm>
        </p:grpSpPr>
        <p:sp>
          <p:nvSpPr>
            <p:cNvPr id="42" name="object 42"/>
            <p:cNvSpPr/>
            <p:nvPr/>
          </p:nvSpPr>
          <p:spPr>
            <a:xfrm>
              <a:off x="4181855" y="2054351"/>
              <a:ext cx="529590" cy="0"/>
            </a:xfrm>
            <a:custGeom>
              <a:avLst/>
              <a:gdLst/>
              <a:ahLst/>
              <a:cxnLst/>
              <a:rect l="l" t="t" r="r" b="b"/>
              <a:pathLst>
                <a:path w="529589">
                  <a:moveTo>
                    <a:pt x="0" y="0"/>
                  </a:moveTo>
                  <a:lnTo>
                    <a:pt x="529018" y="0"/>
                  </a:lnTo>
                </a:path>
              </a:pathLst>
            </a:custGeom>
            <a:ln w="12700">
              <a:solidFill>
                <a:srgbClr val="F197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698171" y="20162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7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68156" y="141732"/>
            <a:ext cx="818387" cy="6324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3919" y="591464"/>
            <a:ext cx="9131300" cy="3803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9117965" algn="l"/>
              </a:tabLst>
            </a:pPr>
            <a:r>
              <a:rPr sz="2300" u="sng" spc="15" dirty="0">
                <a:uFill>
                  <a:solidFill>
                    <a:srgbClr val="DBDBDB"/>
                  </a:solidFill>
                </a:uFill>
              </a:rPr>
              <a:t>New</a:t>
            </a:r>
            <a:r>
              <a:rPr sz="2300" u="sng" spc="20" dirty="0">
                <a:uFill>
                  <a:solidFill>
                    <a:srgbClr val="DBDBDB"/>
                  </a:solidFill>
                </a:uFill>
              </a:rPr>
              <a:t> </a:t>
            </a:r>
            <a:r>
              <a:rPr sz="2300" u="sng" spc="10" dirty="0">
                <a:uFill>
                  <a:solidFill>
                    <a:srgbClr val="DBDBDB"/>
                  </a:solidFill>
                </a:uFill>
              </a:rPr>
              <a:t>Control/electrical</a:t>
            </a:r>
            <a:r>
              <a:rPr sz="2300" u="sng" spc="55" dirty="0">
                <a:uFill>
                  <a:solidFill>
                    <a:srgbClr val="DBDBDB"/>
                  </a:solidFill>
                </a:uFill>
              </a:rPr>
              <a:t> </a:t>
            </a:r>
            <a:r>
              <a:rPr sz="2300" u="sng" spc="10" dirty="0">
                <a:uFill>
                  <a:solidFill>
                    <a:srgbClr val="DBDBDB"/>
                  </a:solidFill>
                </a:uFill>
              </a:rPr>
              <a:t>system</a:t>
            </a:r>
            <a:r>
              <a:rPr sz="2300" u="sng" spc="40" dirty="0">
                <a:uFill>
                  <a:solidFill>
                    <a:srgbClr val="DBDBDB"/>
                  </a:solidFill>
                </a:uFill>
              </a:rPr>
              <a:t> </a:t>
            </a:r>
            <a:r>
              <a:rPr sz="2300" u="sng" spc="15" dirty="0">
                <a:uFill>
                  <a:solidFill>
                    <a:srgbClr val="DBDBDB"/>
                  </a:solidFill>
                </a:uFill>
              </a:rPr>
              <a:t>–</a:t>
            </a:r>
            <a:r>
              <a:rPr sz="2300" u="sng" spc="10" dirty="0">
                <a:uFill>
                  <a:solidFill>
                    <a:srgbClr val="DBDBDB"/>
                  </a:solidFill>
                </a:uFill>
              </a:rPr>
              <a:t> benefits	</a:t>
            </a:r>
            <a:endParaRPr sz="2300"/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6260" y="3418332"/>
            <a:ext cx="547103" cy="5394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26819" y="3384803"/>
            <a:ext cx="626363" cy="5410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5968" y="4136135"/>
            <a:ext cx="647699" cy="5394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75588" y="4154423"/>
            <a:ext cx="527303" cy="53949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9347" y="4881371"/>
            <a:ext cx="548639" cy="53949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040635" y="1133855"/>
            <a:ext cx="4834255" cy="1917700"/>
          </a:xfrm>
          <a:prstGeom prst="rect">
            <a:avLst/>
          </a:prstGeom>
          <a:solidFill>
            <a:srgbClr val="27395F"/>
          </a:solidFill>
        </p:spPr>
        <p:txBody>
          <a:bodyPr vert="horz" wrap="square" lIns="0" tIns="137795" rIns="0" bIns="0" rtlCol="0">
            <a:spAutoFit/>
          </a:bodyPr>
          <a:lstStyle/>
          <a:p>
            <a:pPr marL="292100">
              <a:lnSpc>
                <a:spcPct val="100000"/>
              </a:lnSpc>
              <a:spcBef>
                <a:spcPts val="1085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meter</a:t>
            </a:r>
            <a:endParaRPr sz="1800">
              <a:latin typeface="Arial"/>
              <a:cs typeface="Arial"/>
            </a:endParaRPr>
          </a:p>
          <a:p>
            <a:pPr marL="577215" indent="-285750">
              <a:lnSpc>
                <a:spcPct val="100000"/>
              </a:lnSpc>
              <a:spcBef>
                <a:spcPts val="605"/>
              </a:spcBef>
              <a:buChar char="•"/>
              <a:tabLst>
                <a:tab pos="577215" algn="l"/>
                <a:tab pos="577850" algn="l"/>
              </a:tabLst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Reads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(V)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current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(A)</a:t>
            </a:r>
            <a:endParaRPr sz="1400">
              <a:latin typeface="Arial"/>
              <a:cs typeface="Arial"/>
            </a:endParaRPr>
          </a:p>
          <a:p>
            <a:pPr marL="764540" lvl="1" indent="-285750">
              <a:lnSpc>
                <a:spcPct val="100000"/>
              </a:lnSpc>
              <a:spcBef>
                <a:spcPts val="610"/>
              </a:spcBef>
              <a:buFont typeface="Wingdings"/>
              <a:buChar char=""/>
              <a:tabLst>
                <a:tab pos="764540" algn="l"/>
                <a:tab pos="765175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Live values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presented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R/C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“Machine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status”</a:t>
            </a:r>
            <a:endParaRPr sz="1200">
              <a:latin typeface="Arial"/>
              <a:cs typeface="Arial"/>
            </a:endParaRPr>
          </a:p>
          <a:p>
            <a:pPr marL="577215" indent="-285750">
              <a:lnSpc>
                <a:spcPct val="100000"/>
              </a:lnSpc>
              <a:spcBef>
                <a:spcPts val="590"/>
              </a:spcBef>
              <a:buChar char="•"/>
              <a:tabLst>
                <a:tab pos="577215" algn="l"/>
                <a:tab pos="577850" algn="l"/>
              </a:tabLst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Automatic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phase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sequence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relay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11679" y="3384803"/>
            <a:ext cx="5008245" cy="2169160"/>
          </a:xfrm>
          <a:prstGeom prst="rect">
            <a:avLst/>
          </a:prstGeom>
          <a:solidFill>
            <a:srgbClr val="27395F"/>
          </a:solidFill>
        </p:spPr>
        <p:txBody>
          <a:bodyPr vert="horz" wrap="square" lIns="0" tIns="138430" rIns="0" bIns="0" rtlCol="0">
            <a:spAutoFit/>
          </a:bodyPr>
          <a:lstStyle/>
          <a:p>
            <a:pPr marL="292735">
              <a:lnSpc>
                <a:spcPct val="100000"/>
              </a:lnSpc>
              <a:spcBef>
                <a:spcPts val="109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electrical</a:t>
            </a:r>
            <a:r>
              <a:rPr sz="18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system,</a:t>
            </a:r>
            <a:r>
              <a:rPr sz="18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controller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modules</a:t>
            </a:r>
            <a:endParaRPr sz="1800">
              <a:latin typeface="Arial"/>
              <a:cs typeface="Arial"/>
            </a:endParaRPr>
          </a:p>
          <a:p>
            <a:pPr marL="292735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software</a:t>
            </a:r>
            <a:endParaRPr sz="1800">
              <a:latin typeface="Arial"/>
              <a:cs typeface="Arial"/>
            </a:endParaRPr>
          </a:p>
          <a:p>
            <a:pPr marL="488315" indent="-278130">
              <a:lnSpc>
                <a:spcPct val="100000"/>
              </a:lnSpc>
              <a:spcBef>
                <a:spcPts val="610"/>
              </a:spcBef>
              <a:buChar char="•"/>
              <a:tabLst>
                <a:tab pos="487680" algn="l"/>
                <a:tab pos="488950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Improved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robustness</a:t>
            </a:r>
            <a:endParaRPr sz="1200">
              <a:latin typeface="Arial"/>
              <a:cs typeface="Arial"/>
            </a:endParaRPr>
          </a:p>
          <a:p>
            <a:pPr marL="488315" marR="187325" indent="-277495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/>
              <a:buChar char="•"/>
              <a:tabLst>
                <a:tab pos="530860" algn="l"/>
                <a:tab pos="531495" algn="l"/>
              </a:tabLst>
            </a:pPr>
            <a:r>
              <a:rPr dirty="0"/>
              <a:t>	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Improved error detection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handling </a:t>
            </a:r>
            <a:r>
              <a:rPr sz="1200" i="1" spc="-15" dirty="0">
                <a:solidFill>
                  <a:srgbClr val="FFFFFF"/>
                </a:solidFill>
                <a:latin typeface="Arial"/>
                <a:cs typeface="Arial"/>
              </a:rPr>
              <a:t>(Error, </a:t>
            </a:r>
            <a:r>
              <a:rPr sz="1200" i="1" spc="-5" dirty="0">
                <a:solidFill>
                  <a:srgbClr val="FFFFFF"/>
                </a:solidFill>
                <a:latin typeface="Arial"/>
                <a:cs typeface="Arial"/>
              </a:rPr>
              <a:t>Warning, Caution,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200" i="1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FFFFFF"/>
                </a:solidFill>
                <a:latin typeface="Arial"/>
                <a:cs typeface="Arial"/>
              </a:rPr>
              <a:t>Advisory).</a:t>
            </a:r>
            <a:endParaRPr sz="1200">
              <a:latin typeface="Arial"/>
              <a:cs typeface="Arial"/>
            </a:endParaRPr>
          </a:p>
          <a:p>
            <a:pPr marL="488315" indent="-278130">
              <a:lnSpc>
                <a:spcPct val="100000"/>
              </a:lnSpc>
              <a:spcBef>
                <a:spcPts val="600"/>
              </a:spcBef>
              <a:buChar char="•"/>
              <a:tabLst>
                <a:tab pos="487680" algn="l"/>
                <a:tab pos="488950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Service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reminder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message</a:t>
            </a:r>
            <a:endParaRPr sz="1200">
              <a:latin typeface="Arial"/>
              <a:cs typeface="Arial"/>
            </a:endParaRPr>
          </a:p>
          <a:p>
            <a:pPr marL="488315" indent="-278130">
              <a:lnSpc>
                <a:spcPct val="100000"/>
              </a:lnSpc>
              <a:spcBef>
                <a:spcPts val="600"/>
              </a:spcBef>
              <a:buChar char="•"/>
              <a:tabLst>
                <a:tab pos="487680" algn="l"/>
                <a:tab pos="488950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Prepared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connectivity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181088" y="1088136"/>
            <a:ext cx="633971" cy="109727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70400" y="3535052"/>
            <a:ext cx="1198953" cy="79883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20129" y="3520597"/>
            <a:ext cx="939228" cy="80010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537704" y="4487250"/>
            <a:ext cx="1696091" cy="11698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6531" y="1472184"/>
            <a:ext cx="1414271" cy="137464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6636" y="975360"/>
            <a:ext cx="9125585" cy="0"/>
          </a:xfrm>
          <a:custGeom>
            <a:avLst/>
            <a:gdLst/>
            <a:ahLst/>
            <a:cxnLst/>
            <a:rect l="l" t="t" r="r" b="b"/>
            <a:pathLst>
              <a:path w="9125585">
                <a:moveTo>
                  <a:pt x="0" y="0"/>
                </a:moveTo>
                <a:lnTo>
                  <a:pt x="9125483" y="0"/>
                </a:lnTo>
              </a:path>
            </a:pathLst>
          </a:custGeom>
          <a:ln w="12700">
            <a:solidFill>
              <a:srgbClr val="DB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68156" y="141732"/>
            <a:ext cx="818387" cy="63245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66927" y="1348603"/>
            <a:ext cx="5910580" cy="4027170"/>
            <a:chOff x="566927" y="1348603"/>
            <a:chExt cx="5910580" cy="402717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6927" y="1348603"/>
              <a:ext cx="4909023" cy="40265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91859" y="1643631"/>
              <a:ext cx="1475740" cy="629285"/>
            </a:xfrm>
            <a:custGeom>
              <a:avLst/>
              <a:gdLst/>
              <a:ahLst/>
              <a:cxnLst/>
              <a:rect l="l" t="t" r="r" b="b"/>
              <a:pathLst>
                <a:path w="1475739" h="629285">
                  <a:moveTo>
                    <a:pt x="1475600" y="629234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197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53762" y="1605530"/>
              <a:ext cx="76200" cy="762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917704" y="2817119"/>
              <a:ext cx="3505200" cy="1153795"/>
            </a:xfrm>
            <a:custGeom>
              <a:avLst/>
              <a:gdLst/>
              <a:ahLst/>
              <a:cxnLst/>
              <a:rect l="l" t="t" r="r" b="b"/>
              <a:pathLst>
                <a:path w="3505200" h="1153795">
                  <a:moveTo>
                    <a:pt x="3504742" y="1153337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197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9598" y="2779010"/>
              <a:ext cx="76200" cy="762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16369" y="2766824"/>
              <a:ext cx="1877060" cy="170180"/>
            </a:xfrm>
            <a:custGeom>
              <a:avLst/>
              <a:gdLst/>
              <a:ahLst/>
              <a:cxnLst/>
              <a:rect l="l" t="t" r="r" b="b"/>
              <a:pathLst>
                <a:path w="1877060" h="170180">
                  <a:moveTo>
                    <a:pt x="1876513" y="170141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197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8274" y="2728718"/>
              <a:ext cx="76200" cy="7620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83245" y="481452"/>
            <a:ext cx="7496440" cy="3699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00" spc="15" dirty="0"/>
              <a:t>Other</a:t>
            </a:r>
            <a:r>
              <a:rPr sz="2300" spc="-65" dirty="0"/>
              <a:t> </a:t>
            </a:r>
            <a:r>
              <a:rPr sz="2300" spc="15" dirty="0"/>
              <a:t>updates</a:t>
            </a:r>
            <a:r>
              <a:rPr lang="en-US" sz="2300" spc="15" dirty="0"/>
              <a:t> </a:t>
            </a:r>
            <a:r>
              <a:rPr sz="2300" spc="15" dirty="0"/>
              <a:t>NEW</a:t>
            </a:r>
            <a:r>
              <a:rPr sz="2300" dirty="0"/>
              <a:t> </a:t>
            </a:r>
            <a:r>
              <a:rPr sz="2300" spc="15" dirty="0"/>
              <a:t>cable</a:t>
            </a:r>
            <a:r>
              <a:rPr sz="2300" spc="10" dirty="0"/>
              <a:t> arm</a:t>
            </a:r>
            <a:r>
              <a:rPr sz="2300" spc="25" dirty="0"/>
              <a:t> </a:t>
            </a:r>
            <a:r>
              <a:rPr sz="2300" spc="15" dirty="0"/>
              <a:t>–</a:t>
            </a:r>
            <a:r>
              <a:rPr sz="2300" spc="-5" dirty="0"/>
              <a:t> </a:t>
            </a:r>
            <a:r>
              <a:rPr sz="2300" spc="10" dirty="0"/>
              <a:t>DXR</a:t>
            </a:r>
            <a:r>
              <a:rPr sz="2300" spc="20" dirty="0"/>
              <a:t> </a:t>
            </a:r>
            <a:r>
              <a:rPr sz="2300" spc="15" dirty="0"/>
              <a:t>145</a:t>
            </a:r>
            <a:endParaRPr sz="2300" dirty="0"/>
          </a:p>
        </p:txBody>
      </p:sp>
      <p:sp>
        <p:nvSpPr>
          <p:cNvPr id="13" name="object 13"/>
          <p:cNvSpPr txBox="1"/>
          <p:nvPr/>
        </p:nvSpPr>
        <p:spPr>
          <a:xfrm>
            <a:off x="6545566" y="2085553"/>
            <a:ext cx="2716530" cy="35242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250"/>
              </a:lnSpc>
              <a:spcBef>
                <a:spcPts val="204"/>
              </a:spcBef>
            </a:pPr>
            <a:r>
              <a:rPr sz="1100" spc="-5" dirty="0">
                <a:latin typeface="Arial"/>
                <a:cs typeface="Arial"/>
              </a:rPr>
              <a:t>New </a:t>
            </a:r>
            <a:r>
              <a:rPr sz="1100" spc="-10" dirty="0">
                <a:latin typeface="Arial"/>
                <a:cs typeface="Arial"/>
              </a:rPr>
              <a:t>lid </a:t>
            </a:r>
            <a:r>
              <a:rPr sz="1100" dirty="0">
                <a:latin typeface="Arial"/>
                <a:cs typeface="Arial"/>
              </a:rPr>
              <a:t>– </a:t>
            </a:r>
            <a:r>
              <a:rPr sz="1100" spc="-5" dirty="0">
                <a:latin typeface="Arial"/>
                <a:cs typeface="Arial"/>
              </a:rPr>
              <a:t>improved protection, easy service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&amp;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repair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85665" y="3838433"/>
            <a:ext cx="11671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New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indicator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light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45566" y="2836647"/>
            <a:ext cx="2350770" cy="41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Prepared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connectivity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900" i="1" dirty="0">
                <a:latin typeface="Arial"/>
                <a:cs typeface="Arial"/>
              </a:rPr>
              <a:t>(separate</a:t>
            </a:r>
            <a:r>
              <a:rPr sz="900" i="1" spc="-5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antenna,</a:t>
            </a:r>
            <a:r>
              <a:rPr sz="900" i="1" spc="-3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not</a:t>
            </a:r>
            <a:r>
              <a:rPr sz="900" i="1" spc="-2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included</a:t>
            </a:r>
            <a:r>
              <a:rPr sz="900" i="1" spc="-5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at</a:t>
            </a:r>
            <a:r>
              <a:rPr sz="900" i="1" spc="-2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sales</a:t>
            </a:r>
            <a:r>
              <a:rPr sz="900" i="1" spc="-3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start)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6636" y="975360"/>
            <a:ext cx="9125585" cy="0"/>
          </a:xfrm>
          <a:custGeom>
            <a:avLst/>
            <a:gdLst/>
            <a:ahLst/>
            <a:cxnLst/>
            <a:rect l="l" t="t" r="r" b="b"/>
            <a:pathLst>
              <a:path w="9125585">
                <a:moveTo>
                  <a:pt x="0" y="0"/>
                </a:moveTo>
                <a:lnTo>
                  <a:pt x="9125483" y="0"/>
                </a:lnTo>
              </a:path>
            </a:pathLst>
          </a:custGeom>
          <a:ln w="12700">
            <a:solidFill>
              <a:srgbClr val="DB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68156" y="141732"/>
            <a:ext cx="818387" cy="6324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28132" y="2222817"/>
            <a:ext cx="3840373" cy="252700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6636" y="418106"/>
            <a:ext cx="8182240" cy="3699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00" spc="15" dirty="0"/>
              <a:t>Other</a:t>
            </a:r>
            <a:r>
              <a:rPr sz="2300" spc="-65" dirty="0"/>
              <a:t> </a:t>
            </a:r>
            <a:r>
              <a:rPr sz="2300" spc="15" dirty="0"/>
              <a:t>updates</a:t>
            </a:r>
            <a:r>
              <a:rPr lang="en-US" sz="2300" spc="15" dirty="0"/>
              <a:t> </a:t>
            </a:r>
            <a:r>
              <a:rPr sz="2300" spc="15" dirty="0"/>
              <a:t>NEW</a:t>
            </a:r>
            <a:r>
              <a:rPr sz="2300" spc="5" dirty="0"/>
              <a:t> </a:t>
            </a:r>
            <a:r>
              <a:rPr sz="2300" spc="15" dirty="0"/>
              <a:t>cable </a:t>
            </a:r>
            <a:r>
              <a:rPr sz="2300" spc="10" dirty="0"/>
              <a:t>arm</a:t>
            </a:r>
            <a:r>
              <a:rPr sz="2300" spc="30" dirty="0"/>
              <a:t> </a:t>
            </a:r>
            <a:r>
              <a:rPr sz="2300" spc="15" dirty="0"/>
              <a:t>–</a:t>
            </a:r>
            <a:r>
              <a:rPr sz="2300" spc="5" dirty="0"/>
              <a:t> </a:t>
            </a:r>
            <a:r>
              <a:rPr sz="2300" spc="10" dirty="0"/>
              <a:t>DXR275|305|315</a:t>
            </a:r>
            <a:endParaRPr sz="2300" dirty="0"/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6031" y="2264848"/>
            <a:ext cx="4105189" cy="246037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49893" y="1631030"/>
            <a:ext cx="1993900" cy="35242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250"/>
              </a:lnSpc>
              <a:spcBef>
                <a:spcPts val="204"/>
              </a:spcBef>
            </a:pPr>
            <a:r>
              <a:rPr sz="1100" dirty="0">
                <a:latin typeface="Arial"/>
                <a:cs typeface="Arial"/>
              </a:rPr>
              <a:t>Attached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bearing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with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screws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easy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service </a:t>
            </a:r>
            <a:r>
              <a:rPr sz="1100" dirty="0">
                <a:latin typeface="Arial"/>
                <a:cs typeface="Arial"/>
              </a:rPr>
              <a:t>&amp;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repair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17719" y="1476941"/>
            <a:ext cx="2716530" cy="35242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250"/>
              </a:lnSpc>
              <a:spcBef>
                <a:spcPts val="204"/>
              </a:spcBef>
            </a:pPr>
            <a:r>
              <a:rPr sz="1100" spc="-5" dirty="0">
                <a:latin typeface="Arial"/>
                <a:cs typeface="Arial"/>
              </a:rPr>
              <a:t>New </a:t>
            </a:r>
            <a:r>
              <a:rPr sz="1100" spc="-10" dirty="0">
                <a:latin typeface="Arial"/>
                <a:cs typeface="Arial"/>
              </a:rPr>
              <a:t>lid </a:t>
            </a:r>
            <a:r>
              <a:rPr sz="1100" dirty="0">
                <a:latin typeface="Arial"/>
                <a:cs typeface="Arial"/>
              </a:rPr>
              <a:t>– </a:t>
            </a:r>
            <a:r>
              <a:rPr sz="1100" spc="-5" dirty="0">
                <a:latin typeface="Arial"/>
                <a:cs typeface="Arial"/>
              </a:rPr>
              <a:t>improved protection, easy service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&amp;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repair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89734" y="5097813"/>
            <a:ext cx="11671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New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indicator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light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07677" y="4022978"/>
            <a:ext cx="2350770" cy="41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Prepared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connectivity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900" i="1" dirty="0">
                <a:latin typeface="Arial"/>
                <a:cs typeface="Arial"/>
              </a:rPr>
              <a:t>(separate</a:t>
            </a:r>
            <a:r>
              <a:rPr sz="900" i="1" spc="-5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antenna,</a:t>
            </a:r>
            <a:r>
              <a:rPr sz="900" i="1" spc="-3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not</a:t>
            </a:r>
            <a:r>
              <a:rPr sz="900" i="1" spc="-2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included</a:t>
            </a:r>
            <a:r>
              <a:rPr sz="900" i="1" spc="-5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at</a:t>
            </a:r>
            <a:r>
              <a:rPr sz="900" i="1" spc="-2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sales</a:t>
            </a:r>
            <a:r>
              <a:rPr sz="900" i="1" spc="-3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start)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553325" y="1861185"/>
            <a:ext cx="264160" cy="285115"/>
            <a:chOff x="7553325" y="1861185"/>
            <a:chExt cx="264160" cy="285115"/>
          </a:xfrm>
        </p:grpSpPr>
        <p:sp>
          <p:nvSpPr>
            <p:cNvPr id="12" name="object 12"/>
            <p:cNvSpPr/>
            <p:nvPr/>
          </p:nvSpPr>
          <p:spPr>
            <a:xfrm>
              <a:off x="7562850" y="1870710"/>
              <a:ext cx="216535" cy="237490"/>
            </a:xfrm>
            <a:custGeom>
              <a:avLst/>
              <a:gdLst/>
              <a:ahLst/>
              <a:cxnLst/>
              <a:rect l="l" t="t" r="r" b="b"/>
              <a:pathLst>
                <a:path w="216534" h="237489">
                  <a:moveTo>
                    <a:pt x="0" y="0"/>
                  </a:moveTo>
                  <a:lnTo>
                    <a:pt x="215912" y="237032"/>
                  </a:lnTo>
                </a:path>
              </a:pathLst>
            </a:custGeom>
            <a:ln w="19050">
              <a:solidFill>
                <a:srgbClr val="F197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40667" y="2069645"/>
              <a:ext cx="76200" cy="7620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633222" y="2098929"/>
            <a:ext cx="3137535" cy="2988945"/>
            <a:chOff x="633222" y="2098929"/>
            <a:chExt cx="3137535" cy="2988945"/>
          </a:xfrm>
        </p:grpSpPr>
        <p:sp>
          <p:nvSpPr>
            <p:cNvPr id="15" name="object 15"/>
            <p:cNvSpPr/>
            <p:nvPr/>
          </p:nvSpPr>
          <p:spPr>
            <a:xfrm>
              <a:off x="2294387" y="3547108"/>
              <a:ext cx="687070" cy="1530985"/>
            </a:xfrm>
            <a:custGeom>
              <a:avLst/>
              <a:gdLst/>
              <a:ahLst/>
              <a:cxnLst/>
              <a:rect l="l" t="t" r="r" b="b"/>
              <a:pathLst>
                <a:path w="687069" h="1530985">
                  <a:moveTo>
                    <a:pt x="686688" y="1530908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197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6282" y="3509006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71324" y="2108454"/>
              <a:ext cx="33655" cy="1873885"/>
            </a:xfrm>
            <a:custGeom>
              <a:avLst/>
              <a:gdLst/>
              <a:ahLst/>
              <a:cxnLst/>
              <a:rect l="l" t="t" r="r" b="b"/>
              <a:pathLst>
                <a:path w="33654" h="1873885">
                  <a:moveTo>
                    <a:pt x="33121" y="0"/>
                  </a:moveTo>
                  <a:lnTo>
                    <a:pt x="0" y="1873707"/>
                  </a:lnTo>
                </a:path>
              </a:pathLst>
            </a:custGeom>
            <a:ln w="19050">
              <a:solidFill>
                <a:srgbClr val="F197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3222" y="3944063"/>
              <a:ext cx="76200" cy="762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04850" y="2108454"/>
              <a:ext cx="513080" cy="1812925"/>
            </a:xfrm>
            <a:custGeom>
              <a:avLst/>
              <a:gdLst/>
              <a:ahLst/>
              <a:cxnLst/>
              <a:rect l="l" t="t" r="r" b="b"/>
              <a:pathLst>
                <a:path w="513080" h="1812925">
                  <a:moveTo>
                    <a:pt x="0" y="0"/>
                  </a:moveTo>
                  <a:lnTo>
                    <a:pt x="513041" y="1812569"/>
                  </a:lnTo>
                </a:path>
              </a:pathLst>
            </a:custGeom>
            <a:ln w="19050">
              <a:solidFill>
                <a:srgbClr val="F197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79790" y="388292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434336" y="2907023"/>
              <a:ext cx="327025" cy="981075"/>
            </a:xfrm>
            <a:custGeom>
              <a:avLst/>
              <a:gdLst/>
              <a:ahLst/>
              <a:cxnLst/>
              <a:rect l="l" t="t" r="r" b="b"/>
              <a:pathLst>
                <a:path w="327025" h="981075">
                  <a:moveTo>
                    <a:pt x="326898" y="98077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197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96233" y="2868926"/>
              <a:ext cx="76200" cy="76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6636" y="975360"/>
            <a:ext cx="9125585" cy="0"/>
          </a:xfrm>
          <a:custGeom>
            <a:avLst/>
            <a:gdLst/>
            <a:ahLst/>
            <a:cxnLst/>
            <a:rect l="l" t="t" r="r" b="b"/>
            <a:pathLst>
              <a:path w="9125585">
                <a:moveTo>
                  <a:pt x="0" y="0"/>
                </a:moveTo>
                <a:lnTo>
                  <a:pt x="9125483" y="0"/>
                </a:lnTo>
              </a:path>
            </a:pathLst>
          </a:custGeom>
          <a:ln w="12700">
            <a:solidFill>
              <a:srgbClr val="DB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68156" y="141732"/>
            <a:ext cx="818387" cy="6324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4560" y="193326"/>
            <a:ext cx="5346065" cy="7353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00" spc="15" dirty="0"/>
              <a:t>Other</a:t>
            </a:r>
            <a:r>
              <a:rPr sz="2300" spc="-65" dirty="0"/>
              <a:t> </a:t>
            </a:r>
            <a:r>
              <a:rPr sz="2300" spc="15" dirty="0"/>
              <a:t>updates</a:t>
            </a:r>
            <a:endParaRPr sz="2300"/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300" spc="15" dirty="0"/>
              <a:t>Maintenance</a:t>
            </a:r>
            <a:r>
              <a:rPr sz="2300" spc="-5" dirty="0"/>
              <a:t> </a:t>
            </a:r>
            <a:r>
              <a:rPr sz="2300" spc="15" dirty="0"/>
              <a:t>decal</a:t>
            </a:r>
            <a:r>
              <a:rPr sz="2300" spc="10" dirty="0"/>
              <a:t> </a:t>
            </a:r>
            <a:r>
              <a:rPr sz="2300" spc="15" dirty="0"/>
              <a:t>added</a:t>
            </a:r>
            <a:r>
              <a:rPr sz="2300" dirty="0"/>
              <a:t> </a:t>
            </a:r>
            <a:r>
              <a:rPr sz="2300" spc="15" dirty="0"/>
              <a:t>on</a:t>
            </a:r>
            <a:r>
              <a:rPr sz="2300" dirty="0"/>
              <a:t> </a:t>
            </a:r>
            <a:r>
              <a:rPr sz="2300" spc="15" dirty="0"/>
              <a:t>machine</a:t>
            </a:r>
            <a:endParaRPr sz="2300"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560" y="1717549"/>
            <a:ext cx="5907023" cy="41650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81798" y="3429000"/>
            <a:ext cx="3003803" cy="22174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11764" y="1374649"/>
            <a:ext cx="2884931" cy="16550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0268" y="1170432"/>
            <a:ext cx="10950575" cy="0"/>
          </a:xfrm>
          <a:custGeom>
            <a:avLst/>
            <a:gdLst/>
            <a:ahLst/>
            <a:cxnLst/>
            <a:rect l="l" t="t" r="r" b="b"/>
            <a:pathLst>
              <a:path w="10950575">
                <a:moveTo>
                  <a:pt x="0" y="0"/>
                </a:moveTo>
                <a:lnTo>
                  <a:pt x="10950575" y="0"/>
                </a:lnTo>
              </a:path>
            </a:pathLst>
          </a:custGeom>
          <a:ln w="12700">
            <a:solidFill>
              <a:srgbClr val="DB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2092" y="170688"/>
            <a:ext cx="981443" cy="75742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8012" y="661098"/>
            <a:ext cx="55441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The</a:t>
            </a:r>
            <a:r>
              <a:rPr spc="5" dirty="0"/>
              <a:t> </a:t>
            </a:r>
            <a:r>
              <a:rPr dirty="0"/>
              <a:t>targeted</a:t>
            </a:r>
            <a:r>
              <a:rPr spc="10" dirty="0"/>
              <a:t> </a:t>
            </a:r>
            <a:r>
              <a:rPr spc="-5" dirty="0"/>
              <a:t>customer</a:t>
            </a:r>
            <a:r>
              <a:rPr spc="10" dirty="0"/>
              <a:t> </a:t>
            </a:r>
            <a:r>
              <a:rPr spc="-5" dirty="0"/>
              <a:t>personas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0389" y="1611999"/>
            <a:ext cx="4714240" cy="43078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Arial"/>
                <a:cs typeface="Arial"/>
              </a:rPr>
              <a:t>Demolition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contractors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60%</a:t>
            </a:r>
            <a:endParaRPr sz="2000">
              <a:latin typeface="Arial"/>
              <a:cs typeface="Arial"/>
            </a:endParaRPr>
          </a:p>
          <a:p>
            <a:pPr marL="50165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Sawing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5" dirty="0">
                <a:latin typeface="Arial"/>
                <a:cs typeface="Arial"/>
              </a:rPr>
              <a:t> drilling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contractors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30%</a:t>
            </a:r>
            <a:endParaRPr sz="2000">
              <a:latin typeface="Arial"/>
              <a:cs typeface="Arial"/>
            </a:endParaRPr>
          </a:p>
          <a:p>
            <a:pPr marL="50165" marR="5080">
              <a:lnSpc>
                <a:spcPct val="100000"/>
              </a:lnSpc>
              <a:spcBef>
                <a:spcPts val="975"/>
              </a:spcBef>
            </a:pPr>
            <a:r>
              <a:rPr sz="1400" spc="-5" dirty="0">
                <a:latin typeface="Arial"/>
                <a:cs typeface="Arial"/>
              </a:rPr>
              <a:t>Contractors value </a:t>
            </a:r>
            <a:r>
              <a:rPr sz="1400" dirty="0">
                <a:latin typeface="Arial"/>
                <a:cs typeface="Arial"/>
              </a:rPr>
              <a:t>sturdy </a:t>
            </a:r>
            <a:r>
              <a:rPr sz="1400" spc="-5" dirty="0">
                <a:latin typeface="Arial"/>
                <a:cs typeface="Arial"/>
              </a:rPr>
              <a:t>and reliable machines with high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uptime and </a:t>
            </a:r>
            <a:r>
              <a:rPr sz="1400" spc="-15" dirty="0">
                <a:latin typeface="Arial"/>
                <a:cs typeface="Arial"/>
              </a:rPr>
              <a:t>productivity. </a:t>
            </a:r>
            <a:r>
              <a:rPr sz="1400" spc="-5" dirty="0">
                <a:latin typeface="Arial"/>
                <a:cs typeface="Arial"/>
              </a:rPr>
              <a:t>Low </a:t>
            </a:r>
            <a:r>
              <a:rPr sz="1400" dirty="0">
                <a:latin typeface="Arial"/>
                <a:cs typeface="Arial"/>
              </a:rPr>
              <a:t>cost </a:t>
            </a:r>
            <a:r>
              <a:rPr sz="1400" spc="-5" dirty="0">
                <a:latin typeface="Arial"/>
                <a:cs typeface="Arial"/>
              </a:rPr>
              <a:t>of ownership, efficiency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ease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of</a:t>
            </a:r>
            <a:r>
              <a:rPr sz="1400" dirty="0">
                <a:latin typeface="Arial"/>
                <a:cs typeface="Arial"/>
              </a:rPr>
              <a:t> use.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Good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relationship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support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from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sales.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905"/>
              </a:spcBef>
            </a:pPr>
            <a:r>
              <a:rPr sz="2000" b="1" dirty="0">
                <a:latin typeface="Arial"/>
                <a:cs typeface="Arial"/>
              </a:rPr>
              <a:t>Rental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companies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10%</a:t>
            </a:r>
            <a:endParaRPr sz="2000">
              <a:latin typeface="Arial"/>
              <a:cs typeface="Arial"/>
            </a:endParaRPr>
          </a:p>
          <a:p>
            <a:pPr marL="12700" marR="382905">
              <a:lnSpc>
                <a:spcPct val="100000"/>
              </a:lnSpc>
              <a:spcBef>
                <a:spcPts val="795"/>
              </a:spcBef>
            </a:pPr>
            <a:r>
              <a:rPr sz="1400" spc="-5" dirty="0">
                <a:latin typeface="Arial"/>
                <a:cs typeface="Arial"/>
              </a:rPr>
              <a:t>Rental companies values </a:t>
            </a:r>
            <a:r>
              <a:rPr sz="1400" dirty="0">
                <a:latin typeface="Arial"/>
                <a:cs typeface="Arial"/>
              </a:rPr>
              <a:t>low cost </a:t>
            </a:r>
            <a:r>
              <a:rPr sz="1400" spc="-5" dirty="0">
                <a:latin typeface="Arial"/>
                <a:cs typeface="Arial"/>
              </a:rPr>
              <a:t>of ownership, </a:t>
            </a:r>
            <a:r>
              <a:rPr sz="1400" dirty="0">
                <a:latin typeface="Arial"/>
                <a:cs typeface="Arial"/>
              </a:rPr>
              <a:t>sturdy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machines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with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high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durability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low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service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needs.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Customer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challenges</a:t>
            </a:r>
            <a:endParaRPr sz="2000">
              <a:latin typeface="Arial"/>
              <a:cs typeface="Arial"/>
            </a:endParaRPr>
          </a:p>
          <a:p>
            <a:pPr marL="12700" marR="530860">
              <a:lnSpc>
                <a:spcPct val="100000"/>
              </a:lnSpc>
              <a:spcBef>
                <a:spcPts val="800"/>
              </a:spcBef>
            </a:pPr>
            <a:r>
              <a:rPr sz="1400" spc="-5" dirty="0">
                <a:latin typeface="Arial"/>
                <a:cs typeface="Arial"/>
              </a:rPr>
              <a:t>Downtime </a:t>
            </a:r>
            <a:r>
              <a:rPr sz="1400" dirty="0">
                <a:latin typeface="Arial"/>
                <a:cs typeface="Arial"/>
              </a:rPr>
              <a:t>if </a:t>
            </a:r>
            <a:r>
              <a:rPr sz="1400" spc="-5" dirty="0">
                <a:latin typeface="Arial"/>
                <a:cs typeface="Arial"/>
              </a:rPr>
              <a:t>machines </a:t>
            </a:r>
            <a:r>
              <a:rPr sz="1400" dirty="0">
                <a:latin typeface="Arial"/>
                <a:cs typeface="Arial"/>
              </a:rPr>
              <a:t>breaks </a:t>
            </a:r>
            <a:r>
              <a:rPr sz="1400" spc="-5" dirty="0">
                <a:latin typeface="Arial"/>
                <a:cs typeface="Arial"/>
              </a:rPr>
              <a:t>or needs service </a:t>
            </a:r>
            <a:r>
              <a:rPr sz="1400" dirty="0">
                <a:latin typeface="Arial"/>
                <a:cs typeface="Arial"/>
              </a:rPr>
              <a:t>often.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Difficulties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reaching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areas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demolition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work.</a:t>
            </a:r>
            <a:endParaRPr sz="1400">
              <a:latin typeface="Arial"/>
              <a:cs typeface="Arial"/>
            </a:endParaRPr>
          </a:p>
          <a:p>
            <a:pPr marL="12700" marR="39624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Need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of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precise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demolition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or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demolition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sensitive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or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hazardous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areas.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11343" y="6571106"/>
            <a:ext cx="825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8B8987"/>
                </a:solidFill>
                <a:latin typeface="Arial"/>
                <a:cs typeface="Arial"/>
              </a:rPr>
              <a:t>4</a:t>
            </a:r>
            <a:endParaRPr sz="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85988" y="1376172"/>
            <a:ext cx="3296411" cy="515264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12417" y="1582292"/>
            <a:ext cx="4055745" cy="3479800"/>
            <a:chOff x="1812417" y="1582292"/>
            <a:chExt cx="4055745" cy="34798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8496" y="1670149"/>
              <a:ext cx="3709368" cy="33914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21942" y="1591817"/>
              <a:ext cx="787400" cy="652780"/>
            </a:xfrm>
            <a:custGeom>
              <a:avLst/>
              <a:gdLst/>
              <a:ahLst/>
              <a:cxnLst/>
              <a:rect l="l" t="t" r="r" b="b"/>
              <a:pathLst>
                <a:path w="787400" h="652780">
                  <a:moveTo>
                    <a:pt x="0" y="0"/>
                  </a:moveTo>
                  <a:lnTo>
                    <a:pt x="786904" y="652513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0746" y="2206240"/>
              <a:ext cx="76200" cy="762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54038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New Remote</a:t>
            </a:r>
            <a:r>
              <a:rPr spc="15" dirty="0"/>
              <a:t> </a:t>
            </a:r>
            <a:r>
              <a:rPr spc="-5" dirty="0"/>
              <a:t>Control</a:t>
            </a:r>
            <a:r>
              <a:rPr spc="5" dirty="0"/>
              <a:t> </a:t>
            </a:r>
            <a:r>
              <a:rPr spc="-5" dirty="0"/>
              <a:t>–</a:t>
            </a:r>
            <a:r>
              <a:rPr spc="-10" dirty="0"/>
              <a:t> </a:t>
            </a:r>
            <a:r>
              <a:rPr spc="-5" dirty="0"/>
              <a:t>Features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928570" y="1124465"/>
            <a:ext cx="2139950" cy="50292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100" spc="-5" dirty="0">
                <a:latin typeface="Arial"/>
                <a:cs typeface="Arial"/>
              </a:rPr>
              <a:t>High-End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LCD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Screen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00" i="1" spc="-5" dirty="0">
                <a:latin typeface="Arial"/>
                <a:cs typeface="Arial"/>
              </a:rPr>
              <a:t>*34%</a:t>
            </a:r>
            <a:r>
              <a:rPr sz="900" i="1" spc="-1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larger</a:t>
            </a:r>
            <a:r>
              <a:rPr sz="900" i="1" spc="-30" dirty="0">
                <a:latin typeface="Arial"/>
                <a:cs typeface="Arial"/>
              </a:rPr>
              <a:t> </a:t>
            </a:r>
            <a:r>
              <a:rPr sz="900" i="1" spc="-5" dirty="0">
                <a:latin typeface="Arial"/>
                <a:cs typeface="Arial"/>
              </a:rPr>
              <a:t>│Improved</a:t>
            </a:r>
            <a:r>
              <a:rPr sz="900" i="1" spc="-1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&amp;</a:t>
            </a:r>
            <a:r>
              <a:rPr sz="900" i="1" spc="-5" dirty="0">
                <a:latin typeface="Arial"/>
                <a:cs typeface="Arial"/>
              </a:rPr>
              <a:t> Auto</a:t>
            </a:r>
            <a:r>
              <a:rPr sz="900" i="1" spc="-1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brightness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5571" y="1296605"/>
            <a:ext cx="164655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Arial"/>
                <a:cs typeface="Arial"/>
              </a:rPr>
              <a:t>Protective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frame,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joysticks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84366" y="1897256"/>
            <a:ext cx="135445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Arial"/>
                <a:cs typeface="Arial"/>
              </a:rPr>
              <a:t>Optimized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view</a:t>
            </a:r>
            <a:r>
              <a:rPr sz="1100" dirty="0">
                <a:latin typeface="Arial"/>
                <a:cs typeface="Arial"/>
              </a:rPr>
              <a:t> angle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263646" y="1631060"/>
            <a:ext cx="4272280" cy="3310254"/>
            <a:chOff x="3263646" y="1631060"/>
            <a:chExt cx="4272280" cy="3310254"/>
          </a:xfrm>
        </p:grpSpPr>
        <p:sp>
          <p:nvSpPr>
            <p:cNvPr id="14" name="object 14"/>
            <p:cNvSpPr/>
            <p:nvPr/>
          </p:nvSpPr>
          <p:spPr>
            <a:xfrm>
              <a:off x="4367022" y="2059685"/>
              <a:ext cx="1330325" cy="373380"/>
            </a:xfrm>
            <a:custGeom>
              <a:avLst/>
              <a:gdLst/>
              <a:ahLst/>
              <a:cxnLst/>
              <a:rect l="l" t="t" r="r" b="b"/>
              <a:pathLst>
                <a:path w="1330325" h="373380">
                  <a:moveTo>
                    <a:pt x="1330159" y="0"/>
                  </a:moveTo>
                  <a:lnTo>
                    <a:pt x="0" y="372783"/>
                  </a:lnTo>
                </a:path>
              </a:pathLst>
            </a:custGeom>
            <a:ln w="19049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8922" y="2394374"/>
              <a:ext cx="76200" cy="762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867153" y="1640585"/>
              <a:ext cx="1000760" cy="791210"/>
            </a:xfrm>
            <a:custGeom>
              <a:avLst/>
              <a:gdLst/>
              <a:ahLst/>
              <a:cxnLst/>
              <a:rect l="l" t="t" r="r" b="b"/>
              <a:pathLst>
                <a:path w="1000760" h="791210">
                  <a:moveTo>
                    <a:pt x="1000607" y="0"/>
                  </a:moveTo>
                  <a:lnTo>
                    <a:pt x="0" y="790663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29050" y="2393158"/>
              <a:ext cx="76200" cy="76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601719" y="3600451"/>
              <a:ext cx="2200910" cy="483234"/>
            </a:xfrm>
            <a:custGeom>
              <a:avLst/>
              <a:gdLst/>
              <a:ahLst/>
              <a:cxnLst/>
              <a:rect l="l" t="t" r="r" b="b"/>
              <a:pathLst>
                <a:path w="2200909" h="483235">
                  <a:moveTo>
                    <a:pt x="2200287" y="482866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63618" y="3562346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751066" y="4365496"/>
              <a:ext cx="1695450" cy="566420"/>
            </a:xfrm>
            <a:custGeom>
              <a:avLst/>
              <a:gdLst/>
              <a:ahLst/>
              <a:cxnLst/>
              <a:rect l="l" t="t" r="r" b="b"/>
              <a:pathLst>
                <a:path w="1695450" h="566420">
                  <a:moveTo>
                    <a:pt x="1695437" y="566178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12968" y="4327394"/>
              <a:ext cx="76200" cy="762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598409" y="3306317"/>
              <a:ext cx="1927860" cy="147320"/>
            </a:xfrm>
            <a:custGeom>
              <a:avLst/>
              <a:gdLst/>
              <a:ahLst/>
              <a:cxnLst/>
              <a:rect l="l" t="t" r="r" b="b"/>
              <a:pathLst>
                <a:path w="1927859" h="147320">
                  <a:moveTo>
                    <a:pt x="1927605" y="0"/>
                  </a:moveTo>
                  <a:lnTo>
                    <a:pt x="0" y="147243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60314" y="3415466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594354" y="1782317"/>
              <a:ext cx="53340" cy="505459"/>
            </a:xfrm>
            <a:custGeom>
              <a:avLst/>
              <a:gdLst/>
              <a:ahLst/>
              <a:cxnLst/>
              <a:rect l="l" t="t" r="r" b="b"/>
              <a:pathLst>
                <a:path w="53339" h="505460">
                  <a:moveTo>
                    <a:pt x="0" y="0"/>
                  </a:moveTo>
                  <a:lnTo>
                    <a:pt x="53035" y="505333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9288" y="2249550"/>
              <a:ext cx="76200" cy="7620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301741" y="3428236"/>
              <a:ext cx="598170" cy="1435735"/>
            </a:xfrm>
            <a:custGeom>
              <a:avLst/>
              <a:gdLst/>
              <a:ahLst/>
              <a:cxnLst/>
              <a:rect l="l" t="t" r="r" b="b"/>
              <a:pathLst>
                <a:path w="598170" h="1435735">
                  <a:moveTo>
                    <a:pt x="598144" y="1435544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63646" y="3390134"/>
              <a:ext cx="76200" cy="76200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504120" y="5115632"/>
            <a:ext cx="13023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5" dirty="0">
                <a:latin typeface="Arial"/>
                <a:cs typeface="Arial"/>
              </a:rPr>
              <a:t>*Compared</a:t>
            </a:r>
            <a:r>
              <a:rPr sz="900" i="1" spc="-2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to</a:t>
            </a:r>
            <a:r>
              <a:rPr sz="900" i="1" spc="-2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old</a:t>
            </a:r>
            <a:r>
              <a:rPr sz="900" i="1" spc="-25" dirty="0">
                <a:latin typeface="Arial"/>
                <a:cs typeface="Arial"/>
              </a:rPr>
              <a:t> </a:t>
            </a:r>
            <a:r>
              <a:rPr sz="900" i="1" spc="-5" dirty="0">
                <a:latin typeface="Arial"/>
                <a:cs typeface="Arial"/>
              </a:rPr>
              <a:t>remote</a:t>
            </a:r>
            <a:endParaRPr sz="9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921498" y="3874171"/>
            <a:ext cx="965835" cy="53403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100" spc="-5" dirty="0">
                <a:latin typeface="Arial"/>
                <a:cs typeface="Arial"/>
              </a:rPr>
              <a:t>Quick-switch</a:t>
            </a:r>
            <a:endParaRPr sz="11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700"/>
              </a:spcBef>
            </a:pPr>
            <a:r>
              <a:rPr sz="1000" i="1" dirty="0">
                <a:latin typeface="Arial"/>
                <a:cs typeface="Arial"/>
              </a:rPr>
              <a:t>Work</a:t>
            </a:r>
            <a:r>
              <a:rPr sz="1000" i="1" spc="-45" dirty="0">
                <a:latin typeface="Arial"/>
                <a:cs typeface="Arial"/>
              </a:rPr>
              <a:t> </a:t>
            </a:r>
            <a:r>
              <a:rPr sz="1000" i="1" spc="-5" dirty="0">
                <a:latin typeface="Arial"/>
                <a:cs typeface="Arial"/>
              </a:rPr>
              <a:t>/</a:t>
            </a:r>
            <a:r>
              <a:rPr sz="1000" i="1" spc="-35" dirty="0">
                <a:latin typeface="Arial"/>
                <a:cs typeface="Arial"/>
              </a:rPr>
              <a:t> </a:t>
            </a:r>
            <a:r>
              <a:rPr sz="1000" i="1" spc="-5" dirty="0">
                <a:latin typeface="Arial"/>
                <a:cs typeface="Arial"/>
              </a:rPr>
              <a:t>transport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677100" y="4631149"/>
            <a:ext cx="1144905" cy="50292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100" spc="-5" dirty="0">
                <a:latin typeface="Arial"/>
                <a:cs typeface="Arial"/>
              </a:rPr>
              <a:t>Dual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battery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slot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00" i="1" spc="-5" dirty="0">
                <a:latin typeface="Arial"/>
                <a:cs typeface="Arial"/>
              </a:rPr>
              <a:t>(min</a:t>
            </a:r>
            <a:r>
              <a:rPr sz="900" i="1" spc="-1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24hrs</a:t>
            </a:r>
            <a:r>
              <a:rPr sz="900" i="1" spc="-3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of</a:t>
            </a:r>
            <a:r>
              <a:rPr sz="900" i="1" spc="-25" dirty="0">
                <a:latin typeface="Arial"/>
                <a:cs typeface="Arial"/>
              </a:rPr>
              <a:t> </a:t>
            </a:r>
            <a:r>
              <a:rPr sz="900" i="1" spc="-5" dirty="0">
                <a:latin typeface="Arial"/>
                <a:cs typeface="Arial"/>
              </a:rPr>
              <a:t>runtime)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047414" y="1062595"/>
            <a:ext cx="1103630" cy="50292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100" spc="-5" dirty="0">
                <a:latin typeface="Arial"/>
                <a:cs typeface="Arial"/>
              </a:rPr>
              <a:t>NEW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unique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HMI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00" i="1" dirty="0">
                <a:latin typeface="Arial"/>
                <a:cs typeface="Arial"/>
              </a:rPr>
              <a:t>User</a:t>
            </a:r>
            <a:r>
              <a:rPr sz="900" i="1" spc="-5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friendly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46423" y="4890630"/>
            <a:ext cx="9080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latin typeface="Arial"/>
                <a:cs typeface="Arial"/>
              </a:rPr>
              <a:t>T</a:t>
            </a:r>
            <a:r>
              <a:rPr sz="1100" spc="-5" dirty="0">
                <a:latin typeface="Arial"/>
                <a:cs typeface="Arial"/>
              </a:rPr>
              <a:t>hu</a:t>
            </a:r>
            <a:r>
              <a:rPr sz="1100" dirty="0">
                <a:latin typeface="Arial"/>
                <a:cs typeface="Arial"/>
              </a:rPr>
              <a:t>mb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</a:t>
            </a:r>
            <a:r>
              <a:rPr sz="1100" spc="-20" dirty="0">
                <a:latin typeface="Arial"/>
                <a:cs typeface="Arial"/>
              </a:rPr>
              <a:t>w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spc="5" dirty="0">
                <a:latin typeface="Arial"/>
                <a:cs typeface="Arial"/>
              </a:rPr>
              <a:t>t</a:t>
            </a:r>
            <a:r>
              <a:rPr sz="1100" dirty="0">
                <a:latin typeface="Arial"/>
                <a:cs typeface="Arial"/>
              </a:rPr>
              <a:t>ch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78495" y="1078992"/>
            <a:ext cx="1370074" cy="1508759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7651071" y="2565032"/>
            <a:ext cx="2106930" cy="8870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Machine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stop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100" spc="-5" dirty="0">
                <a:latin typeface="Arial"/>
                <a:cs typeface="Arial"/>
              </a:rPr>
              <a:t>Frequency hopping </a:t>
            </a:r>
            <a:r>
              <a:rPr sz="1100" dirty="0">
                <a:latin typeface="Arial"/>
                <a:cs typeface="Arial"/>
              </a:rPr>
              <a:t>2.4 GHz 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Radio-link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with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up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300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range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612129" y="2688717"/>
            <a:ext cx="2245360" cy="530225"/>
            <a:chOff x="5612129" y="2688717"/>
            <a:chExt cx="2245360" cy="530225"/>
          </a:xfrm>
        </p:grpSpPr>
        <p:sp>
          <p:nvSpPr>
            <p:cNvPr id="36" name="object 36"/>
            <p:cNvSpPr/>
            <p:nvPr/>
          </p:nvSpPr>
          <p:spPr>
            <a:xfrm>
              <a:off x="5650231" y="2698242"/>
              <a:ext cx="2197735" cy="482600"/>
            </a:xfrm>
            <a:custGeom>
              <a:avLst/>
              <a:gdLst/>
              <a:ahLst/>
              <a:cxnLst/>
              <a:rect l="l" t="t" r="r" b="b"/>
              <a:pathLst>
                <a:path w="2197734" h="482600">
                  <a:moveTo>
                    <a:pt x="2197646" y="0"/>
                  </a:moveTo>
                  <a:lnTo>
                    <a:pt x="0" y="481977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12129" y="3142121"/>
              <a:ext cx="76200" cy="76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54038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New Remote</a:t>
            </a:r>
            <a:r>
              <a:rPr spc="15" dirty="0"/>
              <a:t> </a:t>
            </a:r>
            <a:r>
              <a:rPr spc="-5" dirty="0"/>
              <a:t>Control</a:t>
            </a:r>
            <a:r>
              <a:rPr spc="5" dirty="0"/>
              <a:t> </a:t>
            </a:r>
            <a:r>
              <a:rPr spc="-5" dirty="0"/>
              <a:t>–</a:t>
            </a:r>
            <a:r>
              <a:rPr spc="-10" dirty="0"/>
              <a:t> </a:t>
            </a:r>
            <a:r>
              <a:rPr spc="-5" dirty="0"/>
              <a:t>Features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333759" y="975360"/>
          <a:ext cx="7310754" cy="42976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1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9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5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739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739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739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739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Area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7395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7395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Advantage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7395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Value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Gain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739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Language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Additional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languages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added: </a:t>
                      </a:r>
                      <a:r>
                        <a:rPr sz="1000" i="1" spc="-10" dirty="0">
                          <a:latin typeface="Arial"/>
                          <a:cs typeface="Arial"/>
                        </a:rPr>
                        <a:t>Hungarian,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000" i="1" spc="-5" dirty="0">
                          <a:latin typeface="Arial"/>
                          <a:cs typeface="Arial"/>
                        </a:rPr>
                        <a:t>Turkish, </a:t>
                      </a:r>
                      <a:r>
                        <a:rPr sz="1000" i="1" spc="-10" dirty="0">
                          <a:latin typeface="Arial"/>
                          <a:cs typeface="Arial"/>
                        </a:rPr>
                        <a:t>Korean,</a:t>
                      </a:r>
                      <a:r>
                        <a:rPr sz="1000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10" dirty="0">
                          <a:latin typeface="Arial"/>
                          <a:cs typeface="Arial"/>
                        </a:rPr>
                        <a:t>Bulgarian</a:t>
                      </a:r>
                      <a:r>
                        <a:rPr sz="10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i="1" spc="-5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000" i="1" spc="-10" dirty="0">
                          <a:latin typeface="Arial"/>
                          <a:cs typeface="Arial"/>
                        </a:rPr>
                        <a:t> Romanian.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Easy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use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High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efficiency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204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LCD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Screen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Enlarged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34%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Optimized view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angle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2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Improved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brightness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Less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sensitive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sunlight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1440" marR="23495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Less</a:t>
                      </a:r>
                      <a:r>
                        <a:rPr sz="1000" spc="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strain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eyes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7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Auto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brightness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Adapts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surrounding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HMI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UX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New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menu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structure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Easy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navigate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adjust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High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efficiency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Lock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Screen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Separate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button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+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PIN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Limited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approved personnel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Improved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safety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5" dirty="0">
                          <a:latin typeface="Arial"/>
                          <a:cs typeface="Arial"/>
                        </a:rPr>
                        <a:t>Work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Mode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Switch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Separate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switch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37211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Possible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switch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between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work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transport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while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holding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joystick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High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efficiency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925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Battery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Dual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battery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slot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Reduced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swap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battery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Plastic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casing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Heavy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duty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design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material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Robust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High durability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Long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service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life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Bumper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frame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Fall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protection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Well</a:t>
                      </a:r>
                      <a:r>
                        <a:rPr sz="1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protected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joysticks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CED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Sealing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IP65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3371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High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tolerance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water,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moisture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dust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3032" y="1388282"/>
            <a:ext cx="1653808" cy="151653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4242" y="1316063"/>
            <a:ext cx="7679690" cy="3812540"/>
            <a:chOff x="654242" y="1316063"/>
            <a:chExt cx="7679690" cy="381254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242" y="1574839"/>
              <a:ext cx="3011815" cy="27540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7075" y="1316063"/>
              <a:ext cx="4296678" cy="38121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42209" y="2099311"/>
              <a:ext cx="1597025" cy="103505"/>
            </a:xfrm>
            <a:custGeom>
              <a:avLst/>
              <a:gdLst/>
              <a:ahLst/>
              <a:cxnLst/>
              <a:rect l="l" t="t" r="r" b="b"/>
              <a:pathLst>
                <a:path w="1597025" h="103505">
                  <a:moveTo>
                    <a:pt x="0" y="103365"/>
                  </a:moveTo>
                  <a:lnTo>
                    <a:pt x="1596466" y="0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00572" y="2061206"/>
              <a:ext cx="76200" cy="762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36614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Remote</a:t>
            </a:r>
            <a:r>
              <a:rPr spc="5" dirty="0"/>
              <a:t> </a:t>
            </a:r>
            <a:r>
              <a:rPr spc="-5" dirty="0"/>
              <a:t>Control</a:t>
            </a:r>
            <a:r>
              <a:rPr spc="5" dirty="0"/>
              <a:t> </a:t>
            </a:r>
            <a:r>
              <a:rPr spc="-5" dirty="0"/>
              <a:t>-</a:t>
            </a:r>
            <a:r>
              <a:rPr spc="-35" dirty="0"/>
              <a:t> </a:t>
            </a:r>
            <a:r>
              <a:rPr spc="-10" dirty="0"/>
              <a:t>HMI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61944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Remote</a:t>
            </a:r>
            <a:r>
              <a:rPr spc="20" dirty="0"/>
              <a:t> </a:t>
            </a:r>
            <a:r>
              <a:rPr spc="-5" dirty="0"/>
              <a:t>Control</a:t>
            </a:r>
            <a:r>
              <a:rPr spc="15" dirty="0"/>
              <a:t> </a:t>
            </a:r>
            <a:r>
              <a:rPr spc="-5" dirty="0"/>
              <a:t>–</a:t>
            </a:r>
            <a:r>
              <a:rPr spc="-15" dirty="0"/>
              <a:t> </a:t>
            </a:r>
            <a:r>
              <a:rPr spc="-10" dirty="0"/>
              <a:t>Layout</a:t>
            </a:r>
            <a:r>
              <a:rPr spc="55" dirty="0"/>
              <a:t> </a:t>
            </a:r>
            <a:r>
              <a:rPr spc="-5" dirty="0"/>
              <a:t>of controls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723644" y="1005970"/>
            <a:ext cx="5755005" cy="4029710"/>
            <a:chOff x="1723644" y="1005970"/>
            <a:chExt cx="5755005" cy="40297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4078" y="1005970"/>
              <a:ext cx="1151423" cy="12026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3644" y="2275332"/>
              <a:ext cx="5754623" cy="21152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68286" y="1578102"/>
              <a:ext cx="2068830" cy="1476375"/>
            </a:xfrm>
            <a:custGeom>
              <a:avLst/>
              <a:gdLst/>
              <a:ahLst/>
              <a:cxnLst/>
              <a:rect l="l" t="t" r="r" b="b"/>
              <a:pathLst>
                <a:path w="2068829" h="1476375">
                  <a:moveTo>
                    <a:pt x="2068741" y="0"/>
                  </a:moveTo>
                  <a:lnTo>
                    <a:pt x="0" y="1475790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0190" y="3015794"/>
              <a:ext cx="76200" cy="762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240270" y="3848860"/>
              <a:ext cx="945515" cy="1177290"/>
            </a:xfrm>
            <a:custGeom>
              <a:avLst/>
              <a:gdLst/>
              <a:ahLst/>
              <a:cxnLst/>
              <a:rect l="l" t="t" r="r" b="b"/>
              <a:pathLst>
                <a:path w="945514" h="1177289">
                  <a:moveTo>
                    <a:pt x="944956" y="1176794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2173" y="3810758"/>
              <a:ext cx="76200" cy="762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485190" y="1270379"/>
            <a:ext cx="1535430" cy="50292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100" spc="-5" dirty="0">
                <a:latin typeface="Arial"/>
                <a:cs typeface="Arial"/>
              </a:rPr>
              <a:t>Transport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Mode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00" i="1" spc="-5" dirty="0">
                <a:latin typeface="Arial"/>
                <a:cs typeface="Arial"/>
              </a:rPr>
              <a:t>One</a:t>
            </a:r>
            <a:r>
              <a:rPr sz="900" i="1" spc="-20" dirty="0">
                <a:latin typeface="Arial"/>
                <a:cs typeface="Arial"/>
              </a:rPr>
              <a:t> </a:t>
            </a:r>
            <a:r>
              <a:rPr sz="900" i="1" spc="-5" dirty="0">
                <a:latin typeface="Arial"/>
                <a:cs typeface="Arial"/>
              </a:rPr>
              <a:t>Hand</a:t>
            </a:r>
            <a:r>
              <a:rPr sz="900" i="1" spc="-15" dirty="0">
                <a:latin typeface="Arial"/>
                <a:cs typeface="Arial"/>
              </a:rPr>
              <a:t> </a:t>
            </a:r>
            <a:r>
              <a:rPr sz="900" i="1" spc="-5" dirty="0">
                <a:latin typeface="Arial"/>
                <a:cs typeface="Arial"/>
              </a:rPr>
              <a:t>│Two Hand│Crawl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73959" y="4828512"/>
            <a:ext cx="11487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54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Unique joystick 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with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thumb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Switch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712970" y="1250061"/>
            <a:ext cx="1379220" cy="1223645"/>
            <a:chOff x="4712970" y="1250061"/>
            <a:chExt cx="1379220" cy="1223645"/>
          </a:xfrm>
        </p:grpSpPr>
        <p:sp>
          <p:nvSpPr>
            <p:cNvPr id="16" name="object 16"/>
            <p:cNvSpPr/>
            <p:nvPr/>
          </p:nvSpPr>
          <p:spPr>
            <a:xfrm>
              <a:off x="4751073" y="1259586"/>
              <a:ext cx="1331595" cy="1108075"/>
            </a:xfrm>
            <a:custGeom>
              <a:avLst/>
              <a:gdLst/>
              <a:ahLst/>
              <a:cxnLst/>
              <a:rect l="l" t="t" r="r" b="b"/>
              <a:pathLst>
                <a:path w="1331595" h="1108075">
                  <a:moveTo>
                    <a:pt x="1331569" y="0"/>
                  </a:moveTo>
                  <a:lnTo>
                    <a:pt x="0" y="1107605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2970" y="2329088"/>
              <a:ext cx="76200" cy="76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203698" y="1855469"/>
              <a:ext cx="823594" cy="580390"/>
            </a:xfrm>
            <a:custGeom>
              <a:avLst/>
              <a:gdLst/>
              <a:ahLst/>
              <a:cxnLst/>
              <a:rect l="l" t="t" r="r" b="b"/>
              <a:pathLst>
                <a:path w="823595" h="580389">
                  <a:moveTo>
                    <a:pt x="822985" y="0"/>
                  </a:moveTo>
                  <a:lnTo>
                    <a:pt x="0" y="579945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5598" y="2397318"/>
              <a:ext cx="76200" cy="7620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082084" y="1671074"/>
            <a:ext cx="3289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Arial"/>
                <a:cs typeface="Arial"/>
              </a:rPr>
              <a:t>H</a:t>
            </a:r>
            <a:r>
              <a:rPr sz="1100" spc="-5" dirty="0">
                <a:latin typeface="Arial"/>
                <a:cs typeface="Arial"/>
              </a:rPr>
              <a:t>o</a:t>
            </a:r>
            <a:r>
              <a:rPr sz="1100" dirty="0">
                <a:latin typeface="Arial"/>
                <a:cs typeface="Arial"/>
              </a:rPr>
              <a:t>rn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30736" y="1002009"/>
            <a:ext cx="859790" cy="50292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1100" b="1" spc="-5" dirty="0">
                <a:latin typeface="Arial"/>
                <a:cs typeface="Arial"/>
              </a:rPr>
              <a:t>Lock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remote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900" i="1" spc="-5" dirty="0">
                <a:latin typeface="Arial"/>
                <a:cs typeface="Arial"/>
              </a:rPr>
              <a:t>Pin</a:t>
            </a:r>
            <a:r>
              <a:rPr sz="900" i="1" spc="-45" dirty="0">
                <a:latin typeface="Arial"/>
                <a:cs typeface="Arial"/>
              </a:rPr>
              <a:t> </a:t>
            </a:r>
            <a:r>
              <a:rPr sz="900" i="1" spc="-5" dirty="0">
                <a:latin typeface="Arial"/>
                <a:cs typeface="Arial"/>
              </a:rPr>
              <a:t>Code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714880" y="1481708"/>
            <a:ext cx="8009890" cy="3128645"/>
            <a:chOff x="1714880" y="1481708"/>
            <a:chExt cx="8009890" cy="3128645"/>
          </a:xfrm>
        </p:grpSpPr>
        <p:sp>
          <p:nvSpPr>
            <p:cNvPr id="23" name="object 23"/>
            <p:cNvSpPr/>
            <p:nvPr/>
          </p:nvSpPr>
          <p:spPr>
            <a:xfrm>
              <a:off x="2916173" y="1491233"/>
              <a:ext cx="1127125" cy="875665"/>
            </a:xfrm>
            <a:custGeom>
              <a:avLst/>
              <a:gdLst/>
              <a:ahLst/>
              <a:cxnLst/>
              <a:rect l="l" t="t" r="r" b="b"/>
              <a:pathLst>
                <a:path w="1127125" h="875664">
                  <a:moveTo>
                    <a:pt x="0" y="0"/>
                  </a:moveTo>
                  <a:lnTo>
                    <a:pt x="1126693" y="875512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04767" y="2328645"/>
              <a:ext cx="76200" cy="762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396233" y="3745231"/>
              <a:ext cx="647700" cy="855344"/>
            </a:xfrm>
            <a:custGeom>
              <a:avLst/>
              <a:gdLst/>
              <a:ahLst/>
              <a:cxnLst/>
              <a:rect l="l" t="t" r="r" b="b"/>
              <a:pathLst>
                <a:path w="647700" h="855345">
                  <a:moveTo>
                    <a:pt x="0" y="855002"/>
                  </a:moveTo>
                  <a:lnTo>
                    <a:pt x="647458" y="0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05595" y="3707126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724405" y="1855469"/>
              <a:ext cx="2538730" cy="1050925"/>
            </a:xfrm>
            <a:custGeom>
              <a:avLst/>
              <a:gdLst/>
              <a:ahLst/>
              <a:cxnLst/>
              <a:rect l="l" t="t" r="r" b="b"/>
              <a:pathLst>
                <a:path w="2538729" h="1050925">
                  <a:moveTo>
                    <a:pt x="0" y="0"/>
                  </a:moveTo>
                  <a:lnTo>
                    <a:pt x="2538323" y="1050696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24633" y="2868075"/>
              <a:ext cx="76200" cy="762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44967" y="2247900"/>
              <a:ext cx="1979674" cy="2351532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2087882" y="1226149"/>
            <a:ext cx="6464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25" dirty="0">
                <a:latin typeface="Arial"/>
                <a:cs typeface="Arial"/>
              </a:rPr>
              <a:t>W</a:t>
            </a:r>
            <a:r>
              <a:rPr sz="1100" spc="-5" dirty="0">
                <a:latin typeface="Arial"/>
                <a:cs typeface="Arial"/>
              </a:rPr>
              <a:t>o</a:t>
            </a:r>
            <a:r>
              <a:rPr sz="1100" dirty="0">
                <a:latin typeface="Arial"/>
                <a:cs typeface="Arial"/>
              </a:rPr>
              <a:t>rk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li</a:t>
            </a:r>
            <a:r>
              <a:rPr sz="1100" spc="10" dirty="0">
                <a:latin typeface="Arial"/>
                <a:cs typeface="Arial"/>
              </a:rPr>
              <a:t>g</a:t>
            </a:r>
            <a:r>
              <a:rPr sz="1100" spc="-5" dirty="0">
                <a:latin typeface="Arial"/>
                <a:cs typeface="Arial"/>
              </a:rPr>
              <a:t>h</a:t>
            </a:r>
            <a:r>
              <a:rPr sz="1100" dirty="0">
                <a:latin typeface="Arial"/>
                <a:cs typeface="Arial"/>
              </a:rPr>
              <a:t>t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040810" y="4679919"/>
            <a:ext cx="14719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0" dirty="0">
                <a:latin typeface="Arial"/>
                <a:cs typeface="Arial"/>
              </a:rPr>
              <a:t>M</a:t>
            </a:r>
            <a:r>
              <a:rPr sz="1100" spc="-5" dirty="0">
                <a:latin typeface="Arial"/>
                <a:cs typeface="Arial"/>
              </a:rPr>
              <a:t>ach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spc="-5" dirty="0">
                <a:latin typeface="Arial"/>
                <a:cs typeface="Arial"/>
              </a:rPr>
              <a:t>n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O</a:t>
            </a:r>
            <a:r>
              <a:rPr sz="1100" spc="-10" dirty="0">
                <a:latin typeface="Arial"/>
                <a:cs typeface="Arial"/>
              </a:rPr>
              <a:t>N</a:t>
            </a:r>
            <a:r>
              <a:rPr sz="1100" spc="5" dirty="0">
                <a:latin typeface="Arial"/>
                <a:cs typeface="Arial"/>
              </a:rPr>
              <a:t>/</a:t>
            </a:r>
            <a:r>
              <a:rPr sz="1100" spc="-10" dirty="0">
                <a:latin typeface="Arial"/>
                <a:cs typeface="Arial"/>
              </a:rPr>
              <a:t>O</a:t>
            </a:r>
            <a:r>
              <a:rPr sz="1100" spc="5" dirty="0">
                <a:latin typeface="Arial"/>
                <a:cs typeface="Arial"/>
              </a:rPr>
              <a:t>f</a:t>
            </a:r>
            <a:r>
              <a:rPr sz="1100" dirty="0">
                <a:latin typeface="Arial"/>
                <a:cs typeface="Arial"/>
              </a:rPr>
              <a:t>f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</a:t>
            </a:r>
            <a:r>
              <a:rPr sz="1100" spc="-20" dirty="0">
                <a:latin typeface="Arial"/>
                <a:cs typeface="Arial"/>
              </a:rPr>
              <a:t>w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spc="5" dirty="0">
                <a:latin typeface="Arial"/>
                <a:cs typeface="Arial"/>
              </a:rPr>
              <a:t>t</a:t>
            </a:r>
            <a:r>
              <a:rPr sz="1100" dirty="0">
                <a:latin typeface="Arial"/>
                <a:cs typeface="Arial"/>
              </a:rPr>
              <a:t>ch</a:t>
            </a:r>
            <a:endParaRPr sz="1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3613" y="1534507"/>
            <a:ext cx="1129030" cy="50292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100" spc="-5" dirty="0">
                <a:latin typeface="Arial"/>
                <a:cs typeface="Arial"/>
              </a:rPr>
              <a:t>Potentiometer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00" i="1" dirty="0">
                <a:latin typeface="Arial"/>
                <a:cs typeface="Arial"/>
              </a:rPr>
              <a:t>Tool</a:t>
            </a:r>
            <a:r>
              <a:rPr sz="900" i="1" spc="-40" dirty="0">
                <a:latin typeface="Arial"/>
                <a:cs typeface="Arial"/>
              </a:rPr>
              <a:t> </a:t>
            </a:r>
            <a:r>
              <a:rPr sz="900" i="1" spc="-5" dirty="0">
                <a:latin typeface="Arial"/>
                <a:cs typeface="Arial"/>
              </a:rPr>
              <a:t>│Machine</a:t>
            </a:r>
            <a:r>
              <a:rPr sz="900" i="1" spc="-3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speed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64884" y="4965084"/>
            <a:ext cx="1584325" cy="577850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400" b="1" spc="-10" dirty="0">
                <a:latin typeface="Arial"/>
                <a:cs typeface="Arial"/>
              </a:rPr>
              <a:t>Work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Mode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switch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900" i="1" dirty="0">
                <a:latin typeface="Arial"/>
                <a:cs typeface="Arial"/>
              </a:rPr>
              <a:t>Work</a:t>
            </a:r>
            <a:r>
              <a:rPr sz="900" i="1" spc="-6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│Transport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270116" y="2244788"/>
            <a:ext cx="3451860" cy="2791460"/>
            <a:chOff x="6270116" y="2244788"/>
            <a:chExt cx="3451860" cy="2791460"/>
          </a:xfrm>
        </p:grpSpPr>
        <p:sp>
          <p:nvSpPr>
            <p:cNvPr id="35" name="object 35"/>
            <p:cNvSpPr/>
            <p:nvPr/>
          </p:nvSpPr>
          <p:spPr>
            <a:xfrm>
              <a:off x="7036244" y="2246376"/>
              <a:ext cx="2684145" cy="2352040"/>
            </a:xfrm>
            <a:custGeom>
              <a:avLst/>
              <a:gdLst/>
              <a:ahLst/>
              <a:cxnLst/>
              <a:rect l="l" t="t" r="r" b="b"/>
              <a:pathLst>
                <a:path w="2684145" h="2352040">
                  <a:moveTo>
                    <a:pt x="704151" y="0"/>
                  </a:moveTo>
                  <a:lnTo>
                    <a:pt x="1034097" y="0"/>
                  </a:lnTo>
                  <a:lnTo>
                    <a:pt x="1529016" y="0"/>
                  </a:lnTo>
                  <a:lnTo>
                    <a:pt x="2683827" y="0"/>
                  </a:lnTo>
                  <a:lnTo>
                    <a:pt x="2683827" y="391922"/>
                  </a:lnTo>
                  <a:lnTo>
                    <a:pt x="2683827" y="979805"/>
                  </a:lnTo>
                  <a:lnTo>
                    <a:pt x="2683827" y="2351532"/>
                  </a:lnTo>
                  <a:lnTo>
                    <a:pt x="1529016" y="2351532"/>
                  </a:lnTo>
                  <a:lnTo>
                    <a:pt x="1034097" y="2351532"/>
                  </a:lnTo>
                  <a:lnTo>
                    <a:pt x="704151" y="2351532"/>
                  </a:lnTo>
                  <a:lnTo>
                    <a:pt x="704151" y="979805"/>
                  </a:lnTo>
                  <a:lnTo>
                    <a:pt x="0" y="1169060"/>
                  </a:lnTo>
                  <a:lnTo>
                    <a:pt x="704151" y="391922"/>
                  </a:lnTo>
                  <a:lnTo>
                    <a:pt x="704151" y="0"/>
                  </a:lnTo>
                  <a:close/>
                </a:path>
              </a:pathLst>
            </a:custGeom>
            <a:ln w="3175">
              <a:solidFill>
                <a:srgbClr val="EA62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620505" y="3220975"/>
              <a:ext cx="179705" cy="1651000"/>
            </a:xfrm>
            <a:custGeom>
              <a:avLst/>
              <a:gdLst/>
              <a:ahLst/>
              <a:cxnLst/>
              <a:rect l="l" t="t" r="r" b="b"/>
              <a:pathLst>
                <a:path w="179704" h="1651000">
                  <a:moveTo>
                    <a:pt x="0" y="1650898"/>
                  </a:moveTo>
                  <a:lnTo>
                    <a:pt x="179235" y="0"/>
                  </a:lnTo>
                </a:path>
              </a:pathLst>
            </a:custGeom>
            <a:ln w="19049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61644" y="3182870"/>
              <a:ext cx="76200" cy="7620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279641" y="4071369"/>
              <a:ext cx="1504315" cy="955675"/>
            </a:xfrm>
            <a:custGeom>
              <a:avLst/>
              <a:gdLst/>
              <a:ahLst/>
              <a:cxnLst/>
              <a:rect l="l" t="t" r="r" b="b"/>
              <a:pathLst>
                <a:path w="1504315" h="955675">
                  <a:moveTo>
                    <a:pt x="0" y="955192"/>
                  </a:moveTo>
                  <a:lnTo>
                    <a:pt x="1503972" y="0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45516" y="4033262"/>
              <a:ext cx="76200" cy="76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6636" y="1378848"/>
            <a:ext cx="8882380" cy="2591435"/>
            <a:chOff x="516636" y="1378848"/>
            <a:chExt cx="8882380" cy="259143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636" y="1702308"/>
              <a:ext cx="3202966" cy="1790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26514" y="1378848"/>
              <a:ext cx="4572357" cy="259116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62478" y="1553714"/>
              <a:ext cx="2018664" cy="913765"/>
            </a:xfrm>
            <a:custGeom>
              <a:avLst/>
              <a:gdLst/>
              <a:ahLst/>
              <a:cxnLst/>
              <a:rect l="l" t="t" r="r" b="b"/>
              <a:pathLst>
                <a:path w="2018664" h="913764">
                  <a:moveTo>
                    <a:pt x="0" y="913422"/>
                  </a:moveTo>
                  <a:lnTo>
                    <a:pt x="2018169" y="0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2546" y="1515614"/>
              <a:ext cx="76200" cy="762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56622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Remote</a:t>
            </a:r>
            <a:r>
              <a:rPr spc="10" dirty="0"/>
              <a:t> </a:t>
            </a:r>
            <a:r>
              <a:rPr spc="-5" dirty="0"/>
              <a:t>Control</a:t>
            </a:r>
            <a:r>
              <a:rPr spc="15" dirty="0"/>
              <a:t> </a:t>
            </a:r>
            <a:r>
              <a:rPr spc="-5" dirty="0"/>
              <a:t>–</a:t>
            </a:r>
            <a:r>
              <a:rPr spc="-25" dirty="0"/>
              <a:t> </a:t>
            </a:r>
            <a:r>
              <a:rPr spc="-5" dirty="0"/>
              <a:t>Machine</a:t>
            </a:r>
            <a:r>
              <a:rPr spc="15" dirty="0"/>
              <a:t> </a:t>
            </a:r>
            <a:r>
              <a:rPr dirty="0"/>
              <a:t>status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4120" y="476948"/>
            <a:ext cx="56622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Arial"/>
                <a:cs typeface="Arial"/>
              </a:rPr>
              <a:t>Remote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Control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–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Machine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status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2477" y="1432048"/>
            <a:ext cx="2875630" cy="163028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20860" y="1437540"/>
            <a:ext cx="2834811" cy="16075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62831" y="1436678"/>
            <a:ext cx="2887104" cy="163753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8318" y="3658506"/>
            <a:ext cx="2865366" cy="16245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91310" y="3655670"/>
            <a:ext cx="2887578" cy="16360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58811" y="1135683"/>
            <a:ext cx="8286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Arial"/>
                <a:cs typeface="Arial"/>
              </a:rPr>
              <a:t>Temperature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0157" y="1093901"/>
            <a:ext cx="50165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Arial"/>
                <a:cs typeface="Arial"/>
              </a:rPr>
              <a:t>Vo</a:t>
            </a:r>
            <a:r>
              <a:rPr sz="1100" spc="-10" dirty="0">
                <a:latin typeface="Arial"/>
                <a:cs typeface="Arial"/>
              </a:rPr>
              <a:t>l</a:t>
            </a:r>
            <a:r>
              <a:rPr sz="1100" spc="5" dirty="0">
                <a:latin typeface="Arial"/>
                <a:cs typeface="Arial"/>
              </a:rPr>
              <a:t>t</a:t>
            </a:r>
            <a:r>
              <a:rPr sz="1100" spc="-5" dirty="0">
                <a:latin typeface="Arial"/>
                <a:cs typeface="Arial"/>
              </a:rPr>
              <a:t>a</a:t>
            </a:r>
            <a:r>
              <a:rPr sz="1100" spc="10" dirty="0">
                <a:latin typeface="Arial"/>
                <a:cs typeface="Arial"/>
              </a:rPr>
              <a:t>g</a:t>
            </a:r>
            <a:r>
              <a:rPr sz="1100" dirty="0"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68044" y="1135683"/>
            <a:ext cx="8413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Voltage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cont.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58671" y="3362186"/>
            <a:ext cx="492759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Current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88330" y="3356578"/>
            <a:ext cx="8286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Performance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41769" y="1089660"/>
            <a:ext cx="9497695" cy="4255770"/>
            <a:chOff x="441769" y="1089660"/>
            <a:chExt cx="9497695" cy="4255770"/>
          </a:xfrm>
        </p:grpSpPr>
        <p:sp>
          <p:nvSpPr>
            <p:cNvPr id="14" name="object 14"/>
            <p:cNvSpPr/>
            <p:nvPr/>
          </p:nvSpPr>
          <p:spPr>
            <a:xfrm>
              <a:off x="3564636" y="1089660"/>
              <a:ext cx="0" cy="4255770"/>
            </a:xfrm>
            <a:custGeom>
              <a:avLst/>
              <a:gdLst/>
              <a:ahLst/>
              <a:cxnLst/>
              <a:rect l="l" t="t" r="r" b="b"/>
              <a:pathLst>
                <a:path h="4255770">
                  <a:moveTo>
                    <a:pt x="0" y="0"/>
                  </a:moveTo>
                  <a:lnTo>
                    <a:pt x="0" y="4255338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6531" y="3235457"/>
              <a:ext cx="9488170" cy="5080"/>
            </a:xfrm>
            <a:custGeom>
              <a:avLst/>
              <a:gdLst/>
              <a:ahLst/>
              <a:cxnLst/>
              <a:rect l="l" t="t" r="r" b="b"/>
              <a:pathLst>
                <a:path w="9488170" h="5080">
                  <a:moveTo>
                    <a:pt x="0" y="5067"/>
                  </a:moveTo>
                  <a:lnTo>
                    <a:pt x="9487725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50507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Remote</a:t>
            </a:r>
            <a:r>
              <a:rPr spc="10" dirty="0"/>
              <a:t> </a:t>
            </a:r>
            <a:r>
              <a:rPr spc="-5" dirty="0"/>
              <a:t>Control</a:t>
            </a:r>
            <a:r>
              <a:rPr spc="10" dirty="0"/>
              <a:t> </a:t>
            </a:r>
            <a:r>
              <a:rPr spc="-5" dirty="0"/>
              <a:t>–</a:t>
            </a:r>
            <a:r>
              <a:rPr spc="-25" dirty="0"/>
              <a:t> </a:t>
            </a:r>
            <a:r>
              <a:rPr dirty="0"/>
              <a:t>Pattern</a:t>
            </a:r>
            <a:r>
              <a:rPr spc="-10" dirty="0"/>
              <a:t> </a:t>
            </a:r>
            <a:r>
              <a:rPr dirty="0"/>
              <a:t>test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50493" y="1416361"/>
            <a:ext cx="380809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Arial"/>
                <a:cs typeface="Arial"/>
              </a:rPr>
              <a:t>Interactive </a:t>
            </a:r>
            <a:r>
              <a:rPr sz="2000" dirty="0">
                <a:latin typeface="Arial"/>
                <a:cs typeface="Arial"/>
              </a:rPr>
              <a:t>test mode, shows how </a:t>
            </a:r>
            <a:r>
              <a:rPr sz="2000" spc="-5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will</a:t>
            </a:r>
            <a:r>
              <a:rPr sz="2000" dirty="0">
                <a:latin typeface="Arial"/>
                <a:cs typeface="Arial"/>
              </a:rPr>
              <a:t> operate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when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you </a:t>
            </a:r>
            <a:r>
              <a:rPr sz="2000" spc="-5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use the joysticks on the </a:t>
            </a:r>
            <a:r>
              <a:rPr sz="2000" spc="-5" dirty="0">
                <a:latin typeface="Arial"/>
                <a:cs typeface="Arial"/>
              </a:rPr>
              <a:t>remote </a:t>
            </a:r>
            <a:r>
              <a:rPr sz="2000" dirty="0">
                <a:latin typeface="Arial"/>
                <a:cs typeface="Arial"/>
              </a:rPr>
              <a:t> control.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6636" y="1284732"/>
            <a:ext cx="3482339" cy="198881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6636" y="3375659"/>
            <a:ext cx="3467099" cy="19888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09803" y="3397256"/>
            <a:ext cx="3453559" cy="195807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47745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Remote</a:t>
            </a:r>
            <a:r>
              <a:rPr dirty="0"/>
              <a:t> </a:t>
            </a:r>
            <a:r>
              <a:rPr spc="-5" dirty="0"/>
              <a:t>control</a:t>
            </a:r>
            <a:r>
              <a:rPr spc="-15" dirty="0"/>
              <a:t> </a:t>
            </a:r>
            <a:r>
              <a:rPr dirty="0"/>
              <a:t>accessories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351657" y="1226820"/>
            <a:ext cx="5853430" cy="4152900"/>
            <a:chOff x="3351657" y="1226820"/>
            <a:chExt cx="5853430" cy="41529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0476" y="1226820"/>
              <a:ext cx="4634471" cy="41528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61182" y="4813553"/>
              <a:ext cx="1775460" cy="0"/>
            </a:xfrm>
            <a:custGeom>
              <a:avLst/>
              <a:gdLst/>
              <a:ahLst/>
              <a:cxnLst/>
              <a:rect l="l" t="t" r="r" b="b"/>
              <a:pathLst>
                <a:path w="1775460">
                  <a:moveTo>
                    <a:pt x="0" y="0"/>
                  </a:moveTo>
                  <a:lnTo>
                    <a:pt x="1775040" y="0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8126" y="4775457"/>
              <a:ext cx="76200" cy="762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85201" y="2461052"/>
            <a:ext cx="1075055" cy="50292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100" dirty="0">
                <a:latin typeface="Arial"/>
                <a:cs typeface="Arial"/>
              </a:rPr>
              <a:t>Battery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(x2)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00" i="1" dirty="0">
                <a:latin typeface="Arial"/>
                <a:cs typeface="Arial"/>
              </a:rPr>
              <a:t>7.2v</a:t>
            </a:r>
            <a:r>
              <a:rPr sz="900" i="1" spc="-5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Li-ion</a:t>
            </a:r>
            <a:r>
              <a:rPr sz="900" i="1" spc="-45" dirty="0">
                <a:latin typeface="Arial"/>
                <a:cs typeface="Arial"/>
              </a:rPr>
              <a:t> </a:t>
            </a:r>
            <a:r>
              <a:rPr sz="900" i="1" spc="-5" dirty="0">
                <a:latin typeface="Arial"/>
                <a:cs typeface="Arial"/>
              </a:rPr>
              <a:t>5100mAh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4120" y="3956298"/>
            <a:ext cx="2658745" cy="85344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100" spc="-5" dirty="0">
                <a:latin typeface="Arial"/>
                <a:cs typeface="Arial"/>
              </a:rPr>
              <a:t>NEW robust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battery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charging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station</a:t>
            </a:r>
            <a:endParaRPr sz="1100">
              <a:latin typeface="Arial"/>
              <a:cs typeface="Arial"/>
            </a:endParaRPr>
          </a:p>
          <a:p>
            <a:pPr marL="207645" marR="5080" indent="-195580">
              <a:lnSpc>
                <a:spcPct val="100000"/>
              </a:lnSpc>
              <a:spcBef>
                <a:spcPts val="610"/>
              </a:spcBef>
              <a:buFont typeface="Arial"/>
              <a:buChar char="-"/>
              <a:tabLst>
                <a:tab pos="207645" algn="l"/>
                <a:tab pos="208279" algn="l"/>
              </a:tabLst>
            </a:pPr>
            <a:r>
              <a:rPr sz="900" i="1" spc="-5" dirty="0">
                <a:latin typeface="Arial"/>
                <a:cs typeface="Arial"/>
              </a:rPr>
              <a:t>AC </a:t>
            </a:r>
            <a:r>
              <a:rPr sz="900" i="1" dirty="0">
                <a:latin typeface="Arial"/>
                <a:cs typeface="Arial"/>
              </a:rPr>
              <a:t>/ </a:t>
            </a:r>
            <a:r>
              <a:rPr sz="900" i="1" spc="-5" dirty="0">
                <a:latin typeface="Arial"/>
                <a:cs typeface="Arial"/>
              </a:rPr>
              <a:t>DC Adapter </a:t>
            </a:r>
            <a:r>
              <a:rPr sz="900" i="1" dirty="0">
                <a:latin typeface="Arial"/>
                <a:cs typeface="Arial"/>
              </a:rPr>
              <a:t>inc. </a:t>
            </a:r>
            <a:r>
              <a:rPr sz="900" i="1" spc="-5" dirty="0">
                <a:latin typeface="Arial"/>
                <a:cs typeface="Arial"/>
              </a:rPr>
              <a:t>wall </a:t>
            </a:r>
            <a:r>
              <a:rPr sz="900" i="1" dirty="0">
                <a:latin typeface="Arial"/>
                <a:cs typeface="Arial"/>
              </a:rPr>
              <a:t>socket plugs </a:t>
            </a:r>
            <a:r>
              <a:rPr sz="900" i="1" spc="-5" dirty="0">
                <a:latin typeface="Arial"/>
                <a:cs typeface="Arial"/>
              </a:rPr>
              <a:t>(EU, UK, </a:t>
            </a:r>
            <a:r>
              <a:rPr sz="900" i="1" spc="-235" dirty="0">
                <a:latin typeface="Arial"/>
                <a:cs typeface="Arial"/>
              </a:rPr>
              <a:t> </a:t>
            </a:r>
            <a:r>
              <a:rPr sz="900" i="1" spc="-5" dirty="0">
                <a:latin typeface="Arial"/>
                <a:cs typeface="Arial"/>
              </a:rPr>
              <a:t>US, China,</a:t>
            </a:r>
            <a:r>
              <a:rPr sz="900" i="1" spc="-2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Australia)</a:t>
            </a:r>
            <a:endParaRPr sz="900">
              <a:latin typeface="Arial"/>
              <a:cs typeface="Arial"/>
            </a:endParaRPr>
          </a:p>
          <a:p>
            <a:pPr marL="207645" indent="-195580">
              <a:lnSpc>
                <a:spcPct val="100000"/>
              </a:lnSpc>
              <a:spcBef>
                <a:spcPts val="600"/>
              </a:spcBef>
              <a:buFont typeface="Arial"/>
              <a:buChar char="-"/>
              <a:tabLst>
                <a:tab pos="207645" algn="l"/>
                <a:tab pos="208279" algn="l"/>
              </a:tabLst>
            </a:pPr>
            <a:r>
              <a:rPr sz="900" i="1" spc="-5" dirty="0">
                <a:latin typeface="Arial"/>
                <a:cs typeface="Arial"/>
              </a:rPr>
              <a:t>12/24VDC</a:t>
            </a:r>
            <a:r>
              <a:rPr sz="900" i="1" spc="-3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adapter</a:t>
            </a:r>
            <a:r>
              <a:rPr sz="900" i="1" spc="21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(not</a:t>
            </a:r>
            <a:r>
              <a:rPr sz="900" i="1" spc="-3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in</a:t>
            </a:r>
            <a:r>
              <a:rPr sz="900" i="1" spc="-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pic.)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344292" y="1986152"/>
            <a:ext cx="3766820" cy="2690495"/>
            <a:chOff x="2344292" y="1986152"/>
            <a:chExt cx="3766820" cy="2690495"/>
          </a:xfrm>
        </p:grpSpPr>
        <p:sp>
          <p:nvSpPr>
            <p:cNvPr id="10" name="object 10"/>
            <p:cNvSpPr/>
            <p:nvPr/>
          </p:nvSpPr>
          <p:spPr>
            <a:xfrm>
              <a:off x="2353817" y="2940558"/>
              <a:ext cx="3719195" cy="1697989"/>
            </a:xfrm>
            <a:custGeom>
              <a:avLst/>
              <a:gdLst/>
              <a:ahLst/>
              <a:cxnLst/>
              <a:rect l="l" t="t" r="r" b="b"/>
              <a:pathLst>
                <a:path w="3719195" h="1697989">
                  <a:moveTo>
                    <a:pt x="0" y="0"/>
                  </a:moveTo>
                  <a:lnTo>
                    <a:pt x="3718801" y="1697520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4520" y="4599987"/>
              <a:ext cx="76200" cy="762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856481" y="1995677"/>
              <a:ext cx="1772285" cy="2208530"/>
            </a:xfrm>
            <a:custGeom>
              <a:avLst/>
              <a:gdLst/>
              <a:ahLst/>
              <a:cxnLst/>
              <a:rect l="l" t="t" r="r" b="b"/>
              <a:pathLst>
                <a:path w="1772285" h="2208529">
                  <a:moveTo>
                    <a:pt x="0" y="0"/>
                  </a:moveTo>
                  <a:lnTo>
                    <a:pt x="1771992" y="2207996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90368" y="4165582"/>
              <a:ext cx="76200" cy="762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855857" y="1303362"/>
            <a:ext cx="2321560" cy="50292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100" spc="-5" dirty="0">
                <a:latin typeface="Arial"/>
                <a:cs typeface="Arial"/>
              </a:rPr>
              <a:t>Remote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control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communication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cable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900" i="1" spc="-5" dirty="0">
                <a:latin typeface="Arial"/>
                <a:cs typeface="Arial"/>
              </a:rPr>
              <a:t>New</a:t>
            </a:r>
            <a:r>
              <a:rPr sz="900" i="1" spc="-1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style</a:t>
            </a:r>
            <a:r>
              <a:rPr sz="900" i="1" spc="-3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plug</a:t>
            </a:r>
            <a:r>
              <a:rPr sz="900" i="1" spc="-3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–</a:t>
            </a:r>
            <a:r>
              <a:rPr sz="900" i="1" spc="-10" dirty="0">
                <a:latin typeface="Arial"/>
                <a:cs typeface="Arial"/>
              </a:rPr>
              <a:t> </a:t>
            </a:r>
            <a:r>
              <a:rPr sz="900" i="1" spc="-5" dirty="0">
                <a:latin typeface="Arial"/>
                <a:cs typeface="Arial"/>
              </a:rPr>
              <a:t>molded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60388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New</a:t>
            </a:r>
            <a:r>
              <a:rPr dirty="0"/>
              <a:t> </a:t>
            </a:r>
            <a:r>
              <a:rPr spc="-5" dirty="0"/>
              <a:t>Harness</a:t>
            </a:r>
            <a:r>
              <a:rPr spc="10" dirty="0"/>
              <a:t> </a:t>
            </a:r>
            <a:r>
              <a:rPr spc="-5" dirty="0"/>
              <a:t>–</a:t>
            </a:r>
            <a:r>
              <a:rPr dirty="0"/>
              <a:t> </a:t>
            </a:r>
            <a:r>
              <a:rPr spc="-5" dirty="0"/>
              <a:t>Features</a:t>
            </a:r>
            <a:r>
              <a:rPr spc="25" dirty="0"/>
              <a:t> </a:t>
            </a:r>
            <a:r>
              <a:rPr spc="-5" dirty="0"/>
              <a:t>&amp;</a:t>
            </a:r>
            <a:r>
              <a:rPr spc="-10" dirty="0"/>
              <a:t> </a:t>
            </a:r>
            <a:r>
              <a:rPr spc="-5" dirty="0"/>
              <a:t>changes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120521" y="1477340"/>
            <a:ext cx="5222875" cy="3631565"/>
            <a:chOff x="1120521" y="1477340"/>
            <a:chExt cx="5222875" cy="36315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7424" y="1477340"/>
              <a:ext cx="1899934" cy="33728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0160" y="3208019"/>
              <a:ext cx="1252727" cy="190041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30046" y="2573273"/>
              <a:ext cx="2686050" cy="1752600"/>
            </a:xfrm>
            <a:custGeom>
              <a:avLst/>
              <a:gdLst/>
              <a:ahLst/>
              <a:cxnLst/>
              <a:rect l="l" t="t" r="r" b="b"/>
              <a:pathLst>
                <a:path w="2686050" h="1752600">
                  <a:moveTo>
                    <a:pt x="0" y="0"/>
                  </a:moveTo>
                  <a:lnTo>
                    <a:pt x="2685453" y="1752498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7402" y="4287674"/>
              <a:ext cx="76200" cy="762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699777" y="3805114"/>
            <a:ext cx="3175000" cy="3632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0"/>
              </a:spcBef>
            </a:pPr>
            <a:r>
              <a:rPr sz="1100" dirty="0">
                <a:latin typeface="Arial"/>
                <a:cs typeface="Arial"/>
              </a:rPr>
              <a:t>One </a:t>
            </a:r>
            <a:r>
              <a:rPr sz="1100" spc="-5" dirty="0">
                <a:latin typeface="Arial"/>
                <a:cs typeface="Arial"/>
              </a:rPr>
              <a:t>additional tilt position added </a:t>
            </a:r>
            <a:r>
              <a:rPr sz="1100" dirty="0">
                <a:latin typeface="Arial"/>
                <a:cs typeface="Arial"/>
              </a:rPr>
              <a:t>(center), 4 </a:t>
            </a:r>
            <a:r>
              <a:rPr sz="1100" spc="-5" dirty="0">
                <a:latin typeface="Arial"/>
                <a:cs typeface="Arial"/>
              </a:rPr>
              <a:t>in total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between </a:t>
            </a:r>
            <a:r>
              <a:rPr sz="1100" dirty="0">
                <a:latin typeface="Arial"/>
                <a:cs typeface="Arial"/>
              </a:rPr>
              <a:t>0-39</a:t>
            </a:r>
            <a:r>
              <a:rPr sz="1100" dirty="0">
                <a:latin typeface="MS PGothic"/>
                <a:cs typeface="MS PGothic"/>
              </a:rPr>
              <a:t>°</a:t>
            </a:r>
            <a:endParaRPr sz="1100">
              <a:latin typeface="MS PGothic"/>
              <a:cs typeface="MS P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4119" y="1766349"/>
            <a:ext cx="378206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Arial"/>
                <a:cs typeface="Arial"/>
              </a:rPr>
              <a:t>New </a:t>
            </a:r>
            <a:r>
              <a:rPr sz="1100" dirty="0">
                <a:latin typeface="Arial"/>
                <a:cs typeface="Arial"/>
              </a:rPr>
              <a:t>button to change </a:t>
            </a:r>
            <a:r>
              <a:rPr sz="1100" spc="-5" dirty="0">
                <a:latin typeface="Arial"/>
                <a:cs typeface="Arial"/>
              </a:rPr>
              <a:t>position </a:t>
            </a:r>
            <a:r>
              <a:rPr sz="1100" dirty="0">
                <a:latin typeface="Arial"/>
                <a:cs typeface="Arial"/>
              </a:rPr>
              <a:t>– </a:t>
            </a:r>
            <a:r>
              <a:rPr sz="1100" spc="-5" dirty="0">
                <a:latin typeface="Arial"/>
                <a:cs typeface="Arial"/>
              </a:rPr>
              <a:t>push </a:t>
            </a:r>
            <a:r>
              <a:rPr sz="1100" dirty="0">
                <a:latin typeface="Arial"/>
                <a:cs typeface="Arial"/>
              </a:rPr>
              <a:t>to </a:t>
            </a:r>
            <a:r>
              <a:rPr sz="1100" spc="-5" dirty="0">
                <a:latin typeface="Arial"/>
                <a:cs typeface="Arial"/>
              </a:rPr>
              <a:t>release and </a:t>
            </a:r>
            <a:r>
              <a:rPr sz="1100" dirty="0">
                <a:latin typeface="Arial"/>
                <a:cs typeface="Arial"/>
              </a:rPr>
              <a:t>change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angle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(old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solution</a:t>
            </a:r>
            <a:r>
              <a:rPr sz="1100" dirty="0">
                <a:latin typeface="Arial"/>
                <a:cs typeface="Arial"/>
              </a:rPr>
              <a:t> =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push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76330" y="2661297"/>
            <a:ext cx="16478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Improved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lock mechanism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9306" y="1806992"/>
            <a:ext cx="2123440" cy="502284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100" spc="-5" dirty="0">
                <a:latin typeface="Arial"/>
                <a:cs typeface="Arial"/>
              </a:rPr>
              <a:t>New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cc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distance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between pins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900" i="1" dirty="0">
                <a:latin typeface="Arial"/>
                <a:cs typeface="Arial"/>
              </a:rPr>
              <a:t>I.e.,</a:t>
            </a:r>
            <a:r>
              <a:rPr sz="900" i="1" spc="-2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harness</a:t>
            </a:r>
            <a:r>
              <a:rPr sz="900" i="1" spc="-4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is</a:t>
            </a:r>
            <a:r>
              <a:rPr sz="900" i="1" spc="-1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not</a:t>
            </a:r>
            <a:r>
              <a:rPr sz="900" i="1" spc="-2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backwards</a:t>
            </a:r>
            <a:r>
              <a:rPr sz="900" i="1" spc="-35" dirty="0">
                <a:latin typeface="Arial"/>
                <a:cs typeface="Arial"/>
              </a:rPr>
              <a:t> </a:t>
            </a:r>
            <a:r>
              <a:rPr sz="900" i="1" spc="-5" dirty="0">
                <a:latin typeface="Arial"/>
                <a:cs typeface="Arial"/>
              </a:rPr>
              <a:t>compatible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222241" y="2164460"/>
            <a:ext cx="2512060" cy="1869439"/>
            <a:chOff x="4222241" y="2164460"/>
            <a:chExt cx="2512060" cy="1869439"/>
          </a:xfrm>
        </p:grpSpPr>
        <p:sp>
          <p:nvSpPr>
            <p:cNvPr id="13" name="object 13"/>
            <p:cNvSpPr/>
            <p:nvPr/>
          </p:nvSpPr>
          <p:spPr>
            <a:xfrm>
              <a:off x="5997704" y="3874769"/>
              <a:ext cx="615950" cy="121285"/>
            </a:xfrm>
            <a:custGeom>
              <a:avLst/>
              <a:gdLst/>
              <a:ahLst/>
              <a:cxnLst/>
              <a:rect l="l" t="t" r="r" b="b"/>
              <a:pathLst>
                <a:path w="615950" h="121285">
                  <a:moveTo>
                    <a:pt x="615670" y="0"/>
                  </a:moveTo>
                  <a:lnTo>
                    <a:pt x="0" y="120840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59600" y="3957514"/>
              <a:ext cx="76200" cy="762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260343" y="2173985"/>
              <a:ext cx="2207895" cy="1800860"/>
            </a:xfrm>
            <a:custGeom>
              <a:avLst/>
              <a:gdLst/>
              <a:ahLst/>
              <a:cxnLst/>
              <a:rect l="l" t="t" r="r" b="b"/>
              <a:pathLst>
                <a:path w="2207895" h="1800860">
                  <a:moveTo>
                    <a:pt x="2207844" y="0"/>
                  </a:moveTo>
                  <a:lnTo>
                    <a:pt x="0" y="1800415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2241" y="3936303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647176" y="2779013"/>
              <a:ext cx="1077595" cy="967105"/>
            </a:xfrm>
            <a:custGeom>
              <a:avLst/>
              <a:gdLst/>
              <a:ahLst/>
              <a:cxnLst/>
              <a:rect l="l" t="t" r="r" b="b"/>
              <a:pathLst>
                <a:path w="1077595" h="967104">
                  <a:moveTo>
                    <a:pt x="1077277" y="0"/>
                  </a:moveTo>
                  <a:lnTo>
                    <a:pt x="0" y="966889"/>
                  </a:lnTo>
                </a:path>
              </a:pathLst>
            </a:custGeom>
            <a:ln w="19050">
              <a:solidFill>
                <a:srgbClr val="F7C1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09081" y="3707801"/>
              <a:ext cx="76200" cy="76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7519"/>
            <a:ext cx="62153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R/C </a:t>
            </a:r>
            <a:r>
              <a:rPr dirty="0"/>
              <a:t>battery</a:t>
            </a:r>
            <a:r>
              <a:rPr spc="-10" dirty="0"/>
              <a:t> </a:t>
            </a:r>
            <a:r>
              <a:rPr spc="-5" dirty="0"/>
              <a:t>–</a:t>
            </a:r>
            <a:r>
              <a:rPr spc="-10" dirty="0"/>
              <a:t> </a:t>
            </a:r>
            <a:r>
              <a:rPr spc="-15" dirty="0"/>
              <a:t>”Transportation</a:t>
            </a:r>
            <a:r>
              <a:rPr spc="30" dirty="0"/>
              <a:t> </a:t>
            </a:r>
            <a:r>
              <a:rPr spc="-5" dirty="0"/>
              <a:t>mode”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4120" y="1276141"/>
            <a:ext cx="5290820" cy="2174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If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 batteries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do </a:t>
            </a:r>
            <a:r>
              <a:rPr sz="1800" spc="-10" dirty="0">
                <a:latin typeface="Arial"/>
                <a:cs typeface="Arial"/>
              </a:rPr>
              <a:t>not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operate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for</a:t>
            </a:r>
            <a:r>
              <a:rPr sz="1800" dirty="0">
                <a:latin typeface="Arial"/>
                <a:cs typeface="Arial"/>
              </a:rPr>
              <a:t> 5</a:t>
            </a:r>
            <a:r>
              <a:rPr sz="1800" spc="-10" dirty="0">
                <a:latin typeface="Arial"/>
                <a:cs typeface="Arial"/>
              </a:rPr>
              <a:t> days,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 </a:t>
            </a:r>
            <a:r>
              <a:rPr sz="1800" spc="-10" dirty="0">
                <a:latin typeface="Arial"/>
                <a:cs typeface="Arial"/>
              </a:rPr>
              <a:t>display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for state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of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charge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is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red,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they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are in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transportation </a:t>
            </a:r>
            <a:r>
              <a:rPr sz="1800" spc="-5" dirty="0">
                <a:latin typeface="Arial"/>
                <a:cs typeface="Arial"/>
              </a:rPr>
              <a:t> mode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save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energy,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extend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 battery service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life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and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0" dirty="0">
                <a:latin typeface="Arial"/>
                <a:cs typeface="Arial"/>
              </a:rPr>
              <a:t> ensure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safe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shipment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and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remote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control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cannot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start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operate.</a:t>
            </a:r>
            <a:endParaRPr sz="1800">
              <a:latin typeface="Arial"/>
              <a:cs typeface="Arial"/>
            </a:endParaRPr>
          </a:p>
          <a:p>
            <a:pPr marL="12700" marR="344805">
              <a:lnSpc>
                <a:spcPct val="100000"/>
              </a:lnSpc>
              <a:spcBef>
                <a:spcPts val="1800"/>
              </a:spcBef>
            </a:pPr>
            <a:r>
              <a:rPr sz="1800" spc="-5" dirty="0">
                <a:latin typeface="Arial"/>
                <a:cs typeface="Arial"/>
              </a:rPr>
              <a:t>Before</a:t>
            </a:r>
            <a:r>
              <a:rPr sz="1800" spc="-10" dirty="0">
                <a:latin typeface="Arial"/>
                <a:cs typeface="Arial"/>
              </a:rPr>
              <a:t> use,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batteries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must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be</a:t>
            </a:r>
            <a:r>
              <a:rPr sz="1800" spc="-10" dirty="0">
                <a:latin typeface="Arial"/>
                <a:cs typeface="Arial"/>
              </a:rPr>
              <a:t> connected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charger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for</a:t>
            </a:r>
            <a:r>
              <a:rPr sz="1800" dirty="0">
                <a:latin typeface="Arial"/>
                <a:cs typeface="Arial"/>
              </a:rPr>
              <a:t> a</a:t>
            </a:r>
            <a:r>
              <a:rPr sz="1800" spc="-5" dirty="0">
                <a:latin typeface="Arial"/>
                <a:cs typeface="Arial"/>
              </a:rPr>
              <a:t> short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period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(5-10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sec.).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36610" y="1668779"/>
            <a:ext cx="1364577" cy="7193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12010" y="3310732"/>
            <a:ext cx="1849449" cy="171420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49440" y="196596"/>
            <a:ext cx="662939" cy="6476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0268" y="1170432"/>
              <a:ext cx="10950575" cy="0"/>
            </a:xfrm>
            <a:custGeom>
              <a:avLst/>
              <a:gdLst/>
              <a:ahLst/>
              <a:cxnLst/>
              <a:rect l="l" t="t" r="r" b="b"/>
              <a:pathLst>
                <a:path w="10950575">
                  <a:moveTo>
                    <a:pt x="0" y="0"/>
                  </a:moveTo>
                  <a:lnTo>
                    <a:pt x="10950575" y="0"/>
                  </a:lnTo>
                </a:path>
              </a:pathLst>
            </a:custGeom>
            <a:ln w="12700">
              <a:solidFill>
                <a:srgbClr val="DBDB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42092" y="170688"/>
              <a:ext cx="981443" cy="75742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8012" y="661098"/>
            <a:ext cx="19589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DXR</a:t>
            </a:r>
            <a:r>
              <a:rPr spc="-90" dirty="0"/>
              <a:t> </a:t>
            </a:r>
            <a:r>
              <a:rPr spc="-5" dirty="0"/>
              <a:t>Range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96900" y="1493602"/>
            <a:ext cx="4325620" cy="1322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What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user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benefits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does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it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provide?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>
              <a:latin typeface="Arial"/>
              <a:cs typeface="Arial"/>
            </a:endParaRPr>
          </a:p>
          <a:p>
            <a:pPr marL="438150" marR="1619250" indent="-287020">
              <a:lnSpc>
                <a:spcPct val="100000"/>
              </a:lnSpc>
              <a:buChar char="•"/>
              <a:tabLst>
                <a:tab pos="438150" algn="l"/>
                <a:tab pos="438784" algn="l"/>
              </a:tabLst>
            </a:pPr>
            <a:r>
              <a:rPr sz="1900" spc="-5" dirty="0">
                <a:latin typeface="Arial"/>
                <a:cs typeface="Arial"/>
              </a:rPr>
              <a:t>Increased</a:t>
            </a:r>
            <a:r>
              <a:rPr sz="1900" spc="1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power</a:t>
            </a:r>
            <a:r>
              <a:rPr sz="1900" spc="15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and </a:t>
            </a:r>
            <a:r>
              <a:rPr sz="1900" spc="-515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productivity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917884" y="2477960"/>
            <a:ext cx="488315" cy="3545204"/>
            <a:chOff x="4917884" y="2477960"/>
            <a:chExt cx="488315" cy="3545204"/>
          </a:xfrm>
        </p:grpSpPr>
        <p:sp>
          <p:nvSpPr>
            <p:cNvPr id="9" name="object 9"/>
            <p:cNvSpPr/>
            <p:nvPr/>
          </p:nvSpPr>
          <p:spPr>
            <a:xfrm>
              <a:off x="4997195" y="2479548"/>
              <a:ext cx="407034" cy="189230"/>
            </a:xfrm>
            <a:custGeom>
              <a:avLst/>
              <a:gdLst/>
              <a:ahLst/>
              <a:cxnLst/>
              <a:rect l="l" t="t" r="r" b="b"/>
              <a:pathLst>
                <a:path w="407035" h="189230">
                  <a:moveTo>
                    <a:pt x="312420" y="0"/>
                  </a:moveTo>
                  <a:lnTo>
                    <a:pt x="312420" y="47244"/>
                  </a:lnTo>
                  <a:lnTo>
                    <a:pt x="0" y="47244"/>
                  </a:lnTo>
                  <a:lnTo>
                    <a:pt x="0" y="141732"/>
                  </a:lnTo>
                  <a:lnTo>
                    <a:pt x="312420" y="141732"/>
                  </a:lnTo>
                  <a:lnTo>
                    <a:pt x="312420" y="188976"/>
                  </a:lnTo>
                  <a:lnTo>
                    <a:pt x="406908" y="94488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EA5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97195" y="2479548"/>
              <a:ext cx="407034" cy="189230"/>
            </a:xfrm>
            <a:custGeom>
              <a:avLst/>
              <a:gdLst/>
              <a:ahLst/>
              <a:cxnLst/>
              <a:rect l="l" t="t" r="r" b="b"/>
              <a:pathLst>
                <a:path w="407035" h="189230">
                  <a:moveTo>
                    <a:pt x="0" y="47244"/>
                  </a:moveTo>
                  <a:lnTo>
                    <a:pt x="312420" y="47244"/>
                  </a:lnTo>
                  <a:lnTo>
                    <a:pt x="312420" y="0"/>
                  </a:lnTo>
                  <a:lnTo>
                    <a:pt x="406908" y="94488"/>
                  </a:lnTo>
                  <a:lnTo>
                    <a:pt x="312420" y="188976"/>
                  </a:lnTo>
                  <a:lnTo>
                    <a:pt x="312420" y="141732"/>
                  </a:lnTo>
                  <a:lnTo>
                    <a:pt x="0" y="141732"/>
                  </a:lnTo>
                  <a:lnTo>
                    <a:pt x="0" y="47244"/>
                  </a:lnTo>
                  <a:close/>
                </a:path>
              </a:pathLst>
            </a:custGeom>
            <a:ln w="3175">
              <a:solidFill>
                <a:srgbClr val="EA5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97195" y="3665220"/>
              <a:ext cx="407034" cy="190500"/>
            </a:xfrm>
            <a:custGeom>
              <a:avLst/>
              <a:gdLst/>
              <a:ahLst/>
              <a:cxnLst/>
              <a:rect l="l" t="t" r="r" b="b"/>
              <a:pathLst>
                <a:path w="407035" h="190500">
                  <a:moveTo>
                    <a:pt x="311658" y="0"/>
                  </a:moveTo>
                  <a:lnTo>
                    <a:pt x="311658" y="47624"/>
                  </a:lnTo>
                  <a:lnTo>
                    <a:pt x="0" y="47624"/>
                  </a:lnTo>
                  <a:lnTo>
                    <a:pt x="0" y="142874"/>
                  </a:lnTo>
                  <a:lnTo>
                    <a:pt x="311658" y="142874"/>
                  </a:lnTo>
                  <a:lnTo>
                    <a:pt x="311658" y="190499"/>
                  </a:lnTo>
                  <a:lnTo>
                    <a:pt x="406908" y="95249"/>
                  </a:lnTo>
                  <a:lnTo>
                    <a:pt x="311658" y="0"/>
                  </a:lnTo>
                  <a:close/>
                </a:path>
              </a:pathLst>
            </a:custGeom>
            <a:solidFill>
              <a:srgbClr val="EA5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97195" y="3665220"/>
              <a:ext cx="407034" cy="190500"/>
            </a:xfrm>
            <a:custGeom>
              <a:avLst/>
              <a:gdLst/>
              <a:ahLst/>
              <a:cxnLst/>
              <a:rect l="l" t="t" r="r" b="b"/>
              <a:pathLst>
                <a:path w="407035" h="190500">
                  <a:moveTo>
                    <a:pt x="0" y="47624"/>
                  </a:moveTo>
                  <a:lnTo>
                    <a:pt x="311658" y="47624"/>
                  </a:lnTo>
                  <a:lnTo>
                    <a:pt x="311658" y="0"/>
                  </a:lnTo>
                  <a:lnTo>
                    <a:pt x="406908" y="95249"/>
                  </a:lnTo>
                  <a:lnTo>
                    <a:pt x="311658" y="190499"/>
                  </a:lnTo>
                  <a:lnTo>
                    <a:pt x="311658" y="142874"/>
                  </a:lnTo>
                  <a:lnTo>
                    <a:pt x="0" y="142874"/>
                  </a:lnTo>
                  <a:lnTo>
                    <a:pt x="0" y="47624"/>
                  </a:lnTo>
                  <a:close/>
                </a:path>
              </a:pathLst>
            </a:custGeom>
            <a:ln w="3175">
              <a:solidFill>
                <a:srgbClr val="EA5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19471" y="4664964"/>
              <a:ext cx="407034" cy="190500"/>
            </a:xfrm>
            <a:custGeom>
              <a:avLst/>
              <a:gdLst/>
              <a:ahLst/>
              <a:cxnLst/>
              <a:rect l="l" t="t" r="r" b="b"/>
              <a:pathLst>
                <a:path w="407035" h="190500">
                  <a:moveTo>
                    <a:pt x="311658" y="0"/>
                  </a:moveTo>
                  <a:lnTo>
                    <a:pt x="311658" y="47625"/>
                  </a:lnTo>
                  <a:lnTo>
                    <a:pt x="0" y="47625"/>
                  </a:lnTo>
                  <a:lnTo>
                    <a:pt x="0" y="142875"/>
                  </a:lnTo>
                  <a:lnTo>
                    <a:pt x="311658" y="142875"/>
                  </a:lnTo>
                  <a:lnTo>
                    <a:pt x="311658" y="190500"/>
                  </a:lnTo>
                  <a:lnTo>
                    <a:pt x="406908" y="95250"/>
                  </a:lnTo>
                  <a:lnTo>
                    <a:pt x="311658" y="0"/>
                  </a:lnTo>
                  <a:close/>
                </a:path>
              </a:pathLst>
            </a:custGeom>
            <a:solidFill>
              <a:srgbClr val="EA5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919471" y="4664964"/>
              <a:ext cx="407034" cy="190500"/>
            </a:xfrm>
            <a:custGeom>
              <a:avLst/>
              <a:gdLst/>
              <a:ahLst/>
              <a:cxnLst/>
              <a:rect l="l" t="t" r="r" b="b"/>
              <a:pathLst>
                <a:path w="407035" h="190500">
                  <a:moveTo>
                    <a:pt x="0" y="47625"/>
                  </a:moveTo>
                  <a:lnTo>
                    <a:pt x="311658" y="47625"/>
                  </a:lnTo>
                  <a:lnTo>
                    <a:pt x="311658" y="0"/>
                  </a:lnTo>
                  <a:lnTo>
                    <a:pt x="406908" y="95250"/>
                  </a:lnTo>
                  <a:lnTo>
                    <a:pt x="311658" y="190500"/>
                  </a:lnTo>
                  <a:lnTo>
                    <a:pt x="311658" y="142875"/>
                  </a:lnTo>
                  <a:lnTo>
                    <a:pt x="0" y="142875"/>
                  </a:lnTo>
                  <a:lnTo>
                    <a:pt x="0" y="47625"/>
                  </a:lnTo>
                  <a:close/>
                </a:path>
              </a:pathLst>
            </a:custGeom>
            <a:ln w="3175">
              <a:solidFill>
                <a:srgbClr val="EA5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98719" y="5830824"/>
              <a:ext cx="405765" cy="190500"/>
            </a:xfrm>
            <a:custGeom>
              <a:avLst/>
              <a:gdLst/>
              <a:ahLst/>
              <a:cxnLst/>
              <a:rect l="l" t="t" r="r" b="b"/>
              <a:pathLst>
                <a:path w="405764" h="190500">
                  <a:moveTo>
                    <a:pt x="310134" y="0"/>
                  </a:moveTo>
                  <a:lnTo>
                    <a:pt x="310134" y="47625"/>
                  </a:lnTo>
                  <a:lnTo>
                    <a:pt x="0" y="47625"/>
                  </a:lnTo>
                  <a:lnTo>
                    <a:pt x="0" y="142875"/>
                  </a:lnTo>
                  <a:lnTo>
                    <a:pt x="310134" y="142875"/>
                  </a:lnTo>
                  <a:lnTo>
                    <a:pt x="310134" y="190500"/>
                  </a:lnTo>
                  <a:lnTo>
                    <a:pt x="405384" y="95250"/>
                  </a:lnTo>
                  <a:lnTo>
                    <a:pt x="310134" y="0"/>
                  </a:lnTo>
                  <a:close/>
                </a:path>
              </a:pathLst>
            </a:custGeom>
            <a:solidFill>
              <a:srgbClr val="EA5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998719" y="5830824"/>
              <a:ext cx="405765" cy="190500"/>
            </a:xfrm>
            <a:custGeom>
              <a:avLst/>
              <a:gdLst/>
              <a:ahLst/>
              <a:cxnLst/>
              <a:rect l="l" t="t" r="r" b="b"/>
              <a:pathLst>
                <a:path w="405764" h="190500">
                  <a:moveTo>
                    <a:pt x="0" y="47625"/>
                  </a:moveTo>
                  <a:lnTo>
                    <a:pt x="310134" y="47625"/>
                  </a:lnTo>
                  <a:lnTo>
                    <a:pt x="310134" y="0"/>
                  </a:lnTo>
                  <a:lnTo>
                    <a:pt x="405384" y="95250"/>
                  </a:lnTo>
                  <a:lnTo>
                    <a:pt x="310134" y="190500"/>
                  </a:lnTo>
                  <a:lnTo>
                    <a:pt x="310134" y="142875"/>
                  </a:lnTo>
                  <a:lnTo>
                    <a:pt x="0" y="142875"/>
                  </a:lnTo>
                  <a:lnTo>
                    <a:pt x="0" y="47625"/>
                  </a:lnTo>
                  <a:close/>
                </a:path>
              </a:pathLst>
            </a:custGeom>
            <a:ln w="3175">
              <a:solidFill>
                <a:srgbClr val="EA5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36050" y="3483524"/>
            <a:ext cx="2822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Control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your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operation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6048" y="4616076"/>
            <a:ext cx="2705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Precision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efficiency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6050" y="5723884"/>
            <a:ext cx="2111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Smooth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operation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51834" y="1489021"/>
            <a:ext cx="5356860" cy="5023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What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are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key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features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that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provide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these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benefits?</a:t>
            </a:r>
            <a:endParaRPr sz="2000">
              <a:latin typeface="Arial"/>
              <a:cs typeface="Arial"/>
            </a:endParaRPr>
          </a:p>
          <a:p>
            <a:pPr marL="26034" marR="245745" algn="just">
              <a:lnSpc>
                <a:spcPct val="100000"/>
              </a:lnSpc>
              <a:spcBef>
                <a:spcPts val="1385"/>
              </a:spcBef>
            </a:pPr>
            <a:r>
              <a:rPr sz="1800" spc="-5" dirty="0">
                <a:latin typeface="Arial"/>
                <a:cs typeface="Arial"/>
              </a:rPr>
              <a:t>Electrical </a:t>
            </a:r>
            <a:r>
              <a:rPr sz="1800" spc="-15" dirty="0">
                <a:latin typeface="Arial"/>
                <a:cs typeface="Arial"/>
              </a:rPr>
              <a:t>power </a:t>
            </a:r>
            <a:r>
              <a:rPr sz="1800" spc="-10" dirty="0">
                <a:latin typeface="Arial"/>
                <a:cs typeface="Arial"/>
              </a:rPr>
              <a:t>has increased </a:t>
            </a:r>
            <a:r>
              <a:rPr sz="1800" spc="-5" dirty="0">
                <a:latin typeface="Arial"/>
                <a:cs typeface="Arial"/>
              </a:rPr>
              <a:t>more than </a:t>
            </a:r>
            <a:r>
              <a:rPr sz="1800" spc="-10" dirty="0">
                <a:latin typeface="Arial"/>
                <a:cs typeface="Arial"/>
              </a:rPr>
              <a:t>20% on </a:t>
            </a:r>
            <a:r>
              <a:rPr sz="1800" spc="-5" dirty="0">
                <a:latin typeface="Arial"/>
                <a:cs typeface="Arial"/>
              </a:rPr>
              <a:t> all </a:t>
            </a:r>
            <a:r>
              <a:rPr sz="1800" dirty="0">
                <a:latin typeface="Arial"/>
                <a:cs typeface="Arial"/>
              </a:rPr>
              <a:t>4 </a:t>
            </a:r>
            <a:r>
              <a:rPr sz="1800" spc="-5" dirty="0">
                <a:latin typeface="Arial"/>
                <a:cs typeface="Arial"/>
              </a:rPr>
              <a:t>models. </a:t>
            </a:r>
            <a:r>
              <a:rPr sz="1800" spc="-10" dirty="0">
                <a:latin typeface="Arial"/>
                <a:cs typeface="Arial"/>
              </a:rPr>
              <a:t>Hydraulic </a:t>
            </a:r>
            <a:r>
              <a:rPr sz="1800" spc="-5" dirty="0">
                <a:latin typeface="Arial"/>
                <a:cs typeface="Arial"/>
              </a:rPr>
              <a:t>flow </a:t>
            </a:r>
            <a:r>
              <a:rPr sz="1800" spc="-10" dirty="0">
                <a:latin typeface="Arial"/>
                <a:cs typeface="Arial"/>
              </a:rPr>
              <a:t>has increased </a:t>
            </a:r>
            <a:r>
              <a:rPr sz="1800" spc="-5" dirty="0">
                <a:latin typeface="Arial"/>
                <a:cs typeface="Arial"/>
              </a:rPr>
              <a:t>by </a:t>
            </a:r>
            <a:r>
              <a:rPr sz="1800" spc="-10" dirty="0">
                <a:latin typeface="Arial"/>
                <a:cs typeface="Arial"/>
              </a:rPr>
              <a:t>10%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on </a:t>
            </a:r>
            <a:r>
              <a:rPr sz="1800" spc="-10" dirty="0">
                <a:latin typeface="Arial"/>
                <a:cs typeface="Arial"/>
              </a:rPr>
              <a:t>DXR 275, 305 and 315. </a:t>
            </a:r>
            <a:r>
              <a:rPr sz="1800" spc="-5" dirty="0">
                <a:latin typeface="Arial"/>
                <a:cs typeface="Arial"/>
              </a:rPr>
              <a:t>Optimized </a:t>
            </a:r>
            <a:r>
              <a:rPr sz="1800" spc="-15" dirty="0">
                <a:latin typeface="Arial"/>
                <a:cs typeface="Arial"/>
              </a:rPr>
              <a:t>power </a:t>
            </a:r>
            <a:r>
              <a:rPr sz="1800" spc="-5" dirty="0">
                <a:latin typeface="Arial"/>
                <a:cs typeface="Arial"/>
              </a:rPr>
              <a:t>in all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conditions.</a:t>
            </a:r>
            <a:endParaRPr sz="1800">
              <a:latin typeface="Arial"/>
              <a:cs typeface="Arial"/>
            </a:endParaRPr>
          </a:p>
          <a:p>
            <a:pPr marL="26034" marR="38735">
              <a:lnSpc>
                <a:spcPct val="100000"/>
              </a:lnSpc>
              <a:spcBef>
                <a:spcPts val="980"/>
              </a:spcBef>
            </a:pPr>
            <a:r>
              <a:rPr sz="1800" spc="-5" dirty="0">
                <a:latin typeface="Arial"/>
                <a:cs typeface="Arial"/>
              </a:rPr>
              <a:t>Live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via 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remote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control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current,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voltage, </a:t>
            </a:r>
            <a:r>
              <a:rPr sz="1800" spc="-5" dirty="0">
                <a:latin typeface="Arial"/>
                <a:cs typeface="Arial"/>
              </a:rPr>
              <a:t> temperature,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active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faults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and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operating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time.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300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reach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distance.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Diagnostics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of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remote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control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Arial"/>
              <a:cs typeface="Arial"/>
            </a:endParaRPr>
          </a:p>
          <a:p>
            <a:pPr marL="26034" algn="just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Joystick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thumb </a:t>
            </a:r>
            <a:r>
              <a:rPr sz="1800" spc="-10" dirty="0">
                <a:latin typeface="Arial"/>
                <a:cs typeface="Arial"/>
              </a:rPr>
              <a:t>switches,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quick-switch</a:t>
            </a:r>
            <a:endParaRPr sz="1800">
              <a:latin typeface="Arial"/>
              <a:cs typeface="Arial"/>
            </a:endParaRPr>
          </a:p>
          <a:p>
            <a:pPr marL="26034" marR="626110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work/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transportation </a:t>
            </a:r>
            <a:r>
              <a:rPr sz="1800" spc="-10" dirty="0">
                <a:latin typeface="Arial"/>
                <a:cs typeface="Arial"/>
              </a:rPr>
              <a:t>mode,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one-hand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transport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mode,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multiple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operator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patterns.</a:t>
            </a:r>
            <a:endParaRPr sz="1800">
              <a:latin typeface="Arial"/>
              <a:cs typeface="Arial"/>
            </a:endParaRPr>
          </a:p>
          <a:p>
            <a:pPr marL="26034" marR="257810" indent="-635" algn="just">
              <a:lnSpc>
                <a:spcPct val="100000"/>
              </a:lnSpc>
              <a:spcBef>
                <a:spcPts val="1635"/>
              </a:spcBef>
            </a:pPr>
            <a:r>
              <a:rPr sz="1800" spc="-10" dirty="0">
                <a:latin typeface="Arial"/>
                <a:cs typeface="Arial"/>
              </a:rPr>
              <a:t>Excellent power-to-weight </a:t>
            </a:r>
            <a:r>
              <a:rPr sz="1800" spc="-5" dirty="0">
                <a:latin typeface="Arial"/>
                <a:cs typeface="Arial"/>
              </a:rPr>
              <a:t>ratio, </a:t>
            </a:r>
            <a:r>
              <a:rPr sz="1800" spc="-10" dirty="0">
                <a:latin typeface="Arial"/>
                <a:cs typeface="Arial"/>
              </a:rPr>
              <a:t>good balance and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stability, </a:t>
            </a:r>
            <a:r>
              <a:rPr sz="1800" spc="-5" dirty="0">
                <a:latin typeface="Arial"/>
                <a:cs typeface="Arial"/>
              </a:rPr>
              <a:t>full control of arm </a:t>
            </a:r>
            <a:r>
              <a:rPr sz="1800" spc="-10" dirty="0">
                <a:latin typeface="Arial"/>
                <a:cs typeface="Arial"/>
              </a:rPr>
              <a:t>and outrigger cylinders,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easily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adjustable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hydraulic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parameters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54584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Remote</a:t>
            </a:r>
            <a:r>
              <a:rPr spc="10" dirty="0"/>
              <a:t> </a:t>
            </a:r>
            <a:r>
              <a:rPr spc="-5" dirty="0"/>
              <a:t>Control</a:t>
            </a:r>
            <a:r>
              <a:rPr spc="10" dirty="0"/>
              <a:t> </a:t>
            </a:r>
            <a:r>
              <a:rPr spc="-5" dirty="0"/>
              <a:t>-</a:t>
            </a:r>
            <a:r>
              <a:rPr spc="-25" dirty="0"/>
              <a:t> Technical</a:t>
            </a:r>
            <a:r>
              <a:rPr spc="5" dirty="0"/>
              <a:t> </a:t>
            </a:r>
            <a:r>
              <a:rPr spc="-5" dirty="0"/>
              <a:t>data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058993" y="1132682"/>
          <a:ext cx="5461634" cy="38671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4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Battery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specification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28575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7.2V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Li-ion,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5100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mAh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28575">
                      <a:solidFill>
                        <a:srgbClr val="2739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Battery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28575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2 x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Li-ion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batteries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supplied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product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28575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Operation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time,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Charge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time,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Signal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transmission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Radio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signal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transmission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cable.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Radio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frequency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bands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2.4</a:t>
                      </a:r>
                      <a:r>
                        <a:rPr sz="1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GHz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90805" marR="28829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Max.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radio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frequency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power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transmitted,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dBm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18745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Dimensions,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mm/in.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400x216x291/15.7x8.5x11.5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4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t,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g/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lb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3.25/7.2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Protection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class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IP65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Operating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temperature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-20–60°C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/-4–140°F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Storage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temperature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battery,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°C/°F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494030" algn="just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Less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 month: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-20–50°C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/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4–122°F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Less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3 month: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-20–40°C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/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4–104°F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Less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than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year: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-20–20°C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/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4–68°F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Storage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temperature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without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battery,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°C/°F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-40–80°C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-40–176°F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Charging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temperature,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°C/°F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10–45°C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/50–113°F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823" y="1566672"/>
            <a:ext cx="3569195" cy="30098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10468" y="969010"/>
          <a:ext cx="9135106" cy="4045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1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1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1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11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11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907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BB9B8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BB9B8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BB9B8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BB9B8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BBB9B8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28575">
                      <a:solidFill>
                        <a:srgbClr val="27395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XR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145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28575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DXR</a:t>
                      </a:r>
                      <a:r>
                        <a:rPr sz="8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275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28575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41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DXR</a:t>
                      </a:r>
                      <a:r>
                        <a:rPr sz="8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305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28575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41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DXR</a:t>
                      </a:r>
                      <a:r>
                        <a:rPr sz="8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315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28575">
                      <a:solidFill>
                        <a:srgbClr val="2739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2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General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28575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Rotation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speed,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rpm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28575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28575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28575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Max.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transport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speed,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km/h</a:t>
                      </a:r>
                      <a:r>
                        <a:rPr sz="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mph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3/1.9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28575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Max.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slope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angle,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degrees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60"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90805" marR="154940">
                        <a:lnSpc>
                          <a:spcPct val="100000"/>
                        </a:lnSpc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800" b="1" spc="-4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ra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ulic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800" b="1" spc="-4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stem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Volume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hydraulic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system,</a:t>
                      </a:r>
                      <a:r>
                        <a:rPr sz="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l/gal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40/10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50/13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Pump</a:t>
                      </a:r>
                      <a:r>
                        <a:rPr sz="8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type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Load</a:t>
                      </a:r>
                      <a:r>
                        <a:rPr sz="8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sensing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axial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piston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with variable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displacement.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7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Max.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pump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flow2,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l/min</a:t>
                      </a:r>
                      <a:r>
                        <a:rPr sz="8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gal/min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0-52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0-14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0-75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0-20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0-85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0-22,5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7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Standard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pressure,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bar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Increased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main</a:t>
                      </a:r>
                      <a:r>
                        <a:rPr sz="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pressure,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bar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250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27241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Pressure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caterpillar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tracks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tension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outriggers </a:t>
                      </a:r>
                      <a:r>
                        <a:rPr sz="800" spc="-20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retracted,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130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7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Hydraulic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breaker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pressure,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bar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150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160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36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Motor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Motor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power, 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kW/hp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18.5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(50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Hz)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│18.5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(60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Hz)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24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(50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Hz)│24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(60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Hz)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2494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27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(50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Hz)│27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(60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Hz)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Speed,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rpm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2885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(50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Hz)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│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3500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(60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Hz)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1470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(50 Hz)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│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1775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(60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Hz)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27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Rated voltage,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V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380–420</a:t>
                      </a:r>
                      <a:r>
                        <a:rPr sz="8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(50Hz)│440–480</a:t>
                      </a:r>
                      <a:r>
                        <a:rPr sz="8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(60Hz)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27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Rated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current,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32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(50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Hz)│30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(60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Hz)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46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(50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Hz)│39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(60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Hz)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83919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52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(50 Hz)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│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44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(60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Hz)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272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Weight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Product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weight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without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tool,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kg/lbs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985/2172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1750/3858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470534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1960/4320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470534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2020/4453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  <a:solidFill>
                      <a:srgbClr val="D3D7DF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Max.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recommended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tool weight,</a:t>
                      </a:r>
                      <a:r>
                        <a:rPr sz="8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kg/lbs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200/441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310/683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27395F"/>
                      </a:solidFill>
                      <a:prstDash val="solid"/>
                    </a:lnL>
                    <a:lnR w="12700">
                      <a:solidFill>
                        <a:srgbClr val="27395F"/>
                      </a:solidFill>
                      <a:prstDash val="solid"/>
                    </a:lnR>
                    <a:lnT w="12700">
                      <a:solidFill>
                        <a:srgbClr val="27395F"/>
                      </a:solidFill>
                      <a:prstDash val="solid"/>
                    </a:lnT>
                    <a:lnB w="12700">
                      <a:solidFill>
                        <a:srgbClr val="27395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23019" y="115823"/>
            <a:ext cx="728484" cy="7589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353885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DXR</a:t>
            </a:r>
            <a:r>
              <a:rPr spc="-20" dirty="0"/>
              <a:t> </a:t>
            </a:r>
            <a:r>
              <a:rPr spc="-5" dirty="0"/>
              <a:t>-</a:t>
            </a:r>
            <a:r>
              <a:rPr spc="-20" dirty="0"/>
              <a:t> </a:t>
            </a:r>
            <a:r>
              <a:rPr spc="-25" dirty="0"/>
              <a:t>Technical</a:t>
            </a:r>
            <a:r>
              <a:rPr spc="-10" dirty="0"/>
              <a:t> </a:t>
            </a:r>
            <a:r>
              <a:rPr dirty="0"/>
              <a:t>data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21793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Attachments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3330" y="1174410"/>
            <a:ext cx="8487410" cy="1169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7645" indent="-195580">
              <a:lnSpc>
                <a:spcPct val="100000"/>
              </a:lnSpc>
              <a:spcBef>
                <a:spcPts val="105"/>
              </a:spcBef>
              <a:buChar char="•"/>
              <a:tabLst>
                <a:tab pos="208279" algn="l"/>
              </a:tabLst>
            </a:pPr>
            <a:r>
              <a:rPr sz="2000" dirty="0">
                <a:latin typeface="Arial"/>
                <a:cs typeface="Arial"/>
              </a:rPr>
              <a:t>No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changes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made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to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current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attchment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offering,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current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P/N</a:t>
            </a:r>
            <a:r>
              <a:rPr sz="2000" dirty="0">
                <a:latin typeface="Arial"/>
                <a:cs typeface="Arial"/>
              </a:rPr>
              <a:t> applies</a:t>
            </a:r>
            <a:endParaRPr sz="2000">
              <a:latin typeface="Arial"/>
              <a:cs typeface="Arial"/>
            </a:endParaRPr>
          </a:p>
          <a:p>
            <a:pPr marL="207645" marR="5080" indent="-195580">
              <a:lnSpc>
                <a:spcPct val="100000"/>
              </a:lnSpc>
              <a:spcBef>
                <a:spcPts val="1800"/>
              </a:spcBef>
              <a:buChar char="•"/>
              <a:tabLst>
                <a:tab pos="208279" algn="l"/>
              </a:tabLst>
            </a:pPr>
            <a:r>
              <a:rPr sz="2000" dirty="0">
                <a:latin typeface="Arial"/>
                <a:cs typeface="Arial"/>
              </a:rPr>
              <a:t>No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need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to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change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any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configuration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in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new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machines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nor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in</a:t>
            </a:r>
            <a:r>
              <a:rPr sz="2000" dirty="0">
                <a:latin typeface="Arial"/>
                <a:cs typeface="Arial"/>
              </a:rPr>
              <a:t> the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tools </a:t>
            </a:r>
            <a:r>
              <a:rPr sz="2000" spc="-5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when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moving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tool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between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old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new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machine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789" y="2683691"/>
            <a:ext cx="1632297" cy="19478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00300" y="2851404"/>
            <a:ext cx="1658111" cy="165509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430184" y="2793415"/>
            <a:ext cx="2266315" cy="1826260"/>
            <a:chOff x="4430184" y="2793415"/>
            <a:chExt cx="2266315" cy="182626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30184" y="2793415"/>
              <a:ext cx="733222" cy="18259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92237" y="2820923"/>
              <a:ext cx="1504218" cy="1606412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10653" y="2924494"/>
            <a:ext cx="1217918" cy="165671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93024" y="3005327"/>
            <a:ext cx="1755647" cy="138988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05326" y="4729100"/>
            <a:ext cx="2567305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 marR="5080" indent="-114300">
              <a:lnSpc>
                <a:spcPct val="100000"/>
              </a:lnSpc>
              <a:spcBef>
                <a:spcPts val="100"/>
              </a:spcBef>
            </a:pPr>
            <a:r>
              <a:rPr sz="1700" spc="-20" dirty="0">
                <a:latin typeface="Arial"/>
                <a:cs typeface="Arial"/>
                <a:hlinkClick r:id="rId3"/>
              </a:rPr>
              <a:t>ww</a:t>
            </a:r>
            <a:r>
              <a:rPr sz="1700" spc="-114" dirty="0">
                <a:latin typeface="Arial"/>
                <a:cs typeface="Arial"/>
                <a:hlinkClick r:id="rId3"/>
              </a:rPr>
              <a:t>w</a:t>
            </a:r>
            <a:r>
              <a:rPr sz="1700" spc="-10" dirty="0">
                <a:latin typeface="Arial"/>
                <a:cs typeface="Arial"/>
                <a:hlinkClick r:id="rId3"/>
              </a:rPr>
              <a:t>.</a:t>
            </a:r>
            <a:r>
              <a:rPr sz="1700" spc="-5" dirty="0">
                <a:latin typeface="Arial"/>
                <a:cs typeface="Arial"/>
                <a:hlinkClick r:id="rId3"/>
              </a:rPr>
              <a:t>husqvarnagrou</a:t>
            </a:r>
            <a:r>
              <a:rPr sz="1700" spc="10" dirty="0">
                <a:latin typeface="Arial"/>
                <a:cs typeface="Arial"/>
                <a:hlinkClick r:id="rId3"/>
              </a:rPr>
              <a:t>p</a:t>
            </a:r>
            <a:r>
              <a:rPr sz="1700" spc="-10" dirty="0">
                <a:latin typeface="Arial"/>
                <a:cs typeface="Arial"/>
                <a:hlinkClick r:id="rId3"/>
              </a:rPr>
              <a:t>.</a:t>
            </a:r>
            <a:r>
              <a:rPr sz="1700" dirty="0">
                <a:latin typeface="Arial"/>
                <a:cs typeface="Arial"/>
                <a:hlinkClick r:id="rId3"/>
              </a:rPr>
              <a:t>com 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  <a:hlinkClick r:id="rId4"/>
              </a:rPr>
              <a:t>www.diamant-boart.com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29682" y="847573"/>
            <a:ext cx="3123462" cy="32948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0268" y="1170432"/>
              <a:ext cx="10950575" cy="0"/>
            </a:xfrm>
            <a:custGeom>
              <a:avLst/>
              <a:gdLst/>
              <a:ahLst/>
              <a:cxnLst/>
              <a:rect l="l" t="t" r="r" b="b"/>
              <a:pathLst>
                <a:path w="10950575">
                  <a:moveTo>
                    <a:pt x="0" y="0"/>
                  </a:moveTo>
                  <a:lnTo>
                    <a:pt x="10950575" y="0"/>
                  </a:lnTo>
                </a:path>
              </a:pathLst>
            </a:custGeom>
            <a:ln w="12700">
              <a:solidFill>
                <a:srgbClr val="DBDB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42092" y="170688"/>
              <a:ext cx="981443" cy="75742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8012" y="661098"/>
            <a:ext cx="19589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DXR</a:t>
            </a:r>
            <a:r>
              <a:rPr spc="-90" dirty="0"/>
              <a:t> </a:t>
            </a:r>
            <a:r>
              <a:rPr spc="-5" dirty="0"/>
              <a:t>Range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96900" y="1493602"/>
            <a:ext cx="4325620" cy="1057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What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user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benefits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does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it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provide?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950">
              <a:latin typeface="Arial"/>
              <a:cs typeface="Arial"/>
            </a:endParaRPr>
          </a:p>
          <a:p>
            <a:pPr marL="438150" indent="-287020">
              <a:lnSpc>
                <a:spcPct val="100000"/>
              </a:lnSpc>
              <a:buChar char="•"/>
              <a:tabLst>
                <a:tab pos="438150" algn="l"/>
                <a:tab pos="438784" algn="l"/>
              </a:tabLst>
            </a:pPr>
            <a:r>
              <a:rPr sz="1900" spc="-5" dirty="0">
                <a:latin typeface="Arial"/>
                <a:cs typeface="Arial"/>
              </a:rPr>
              <a:t>Enhanced</a:t>
            </a:r>
            <a:r>
              <a:rPr sz="1900" spc="20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operator</a:t>
            </a:r>
            <a:r>
              <a:rPr sz="1900" spc="25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safety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917884" y="2308796"/>
            <a:ext cx="410209" cy="2696210"/>
            <a:chOff x="4917884" y="2308796"/>
            <a:chExt cx="410209" cy="2696210"/>
          </a:xfrm>
        </p:grpSpPr>
        <p:sp>
          <p:nvSpPr>
            <p:cNvPr id="9" name="object 9"/>
            <p:cNvSpPr/>
            <p:nvPr/>
          </p:nvSpPr>
          <p:spPr>
            <a:xfrm>
              <a:off x="4919471" y="2310383"/>
              <a:ext cx="407034" cy="189230"/>
            </a:xfrm>
            <a:custGeom>
              <a:avLst/>
              <a:gdLst/>
              <a:ahLst/>
              <a:cxnLst/>
              <a:rect l="l" t="t" r="r" b="b"/>
              <a:pathLst>
                <a:path w="407035" h="189230">
                  <a:moveTo>
                    <a:pt x="312420" y="0"/>
                  </a:moveTo>
                  <a:lnTo>
                    <a:pt x="312420" y="47244"/>
                  </a:lnTo>
                  <a:lnTo>
                    <a:pt x="0" y="47244"/>
                  </a:lnTo>
                  <a:lnTo>
                    <a:pt x="0" y="141732"/>
                  </a:lnTo>
                  <a:lnTo>
                    <a:pt x="312420" y="141732"/>
                  </a:lnTo>
                  <a:lnTo>
                    <a:pt x="312420" y="188976"/>
                  </a:lnTo>
                  <a:lnTo>
                    <a:pt x="406908" y="94488"/>
                  </a:lnTo>
                  <a:lnTo>
                    <a:pt x="312420" y="0"/>
                  </a:lnTo>
                  <a:close/>
                </a:path>
              </a:pathLst>
            </a:custGeom>
            <a:solidFill>
              <a:srgbClr val="EA5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19471" y="2310383"/>
              <a:ext cx="407034" cy="189230"/>
            </a:xfrm>
            <a:custGeom>
              <a:avLst/>
              <a:gdLst/>
              <a:ahLst/>
              <a:cxnLst/>
              <a:rect l="l" t="t" r="r" b="b"/>
              <a:pathLst>
                <a:path w="407035" h="189230">
                  <a:moveTo>
                    <a:pt x="0" y="47244"/>
                  </a:moveTo>
                  <a:lnTo>
                    <a:pt x="312420" y="47244"/>
                  </a:lnTo>
                  <a:lnTo>
                    <a:pt x="312420" y="0"/>
                  </a:lnTo>
                  <a:lnTo>
                    <a:pt x="406908" y="94488"/>
                  </a:lnTo>
                  <a:lnTo>
                    <a:pt x="312420" y="188976"/>
                  </a:lnTo>
                  <a:lnTo>
                    <a:pt x="312420" y="141732"/>
                  </a:lnTo>
                  <a:lnTo>
                    <a:pt x="0" y="141732"/>
                  </a:lnTo>
                  <a:lnTo>
                    <a:pt x="0" y="47244"/>
                  </a:lnTo>
                  <a:close/>
                </a:path>
              </a:pathLst>
            </a:custGeom>
            <a:ln w="3175">
              <a:solidFill>
                <a:srgbClr val="EA5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19471" y="3441191"/>
              <a:ext cx="407034" cy="190500"/>
            </a:xfrm>
            <a:custGeom>
              <a:avLst/>
              <a:gdLst/>
              <a:ahLst/>
              <a:cxnLst/>
              <a:rect l="l" t="t" r="r" b="b"/>
              <a:pathLst>
                <a:path w="407035" h="190500">
                  <a:moveTo>
                    <a:pt x="311658" y="0"/>
                  </a:moveTo>
                  <a:lnTo>
                    <a:pt x="311658" y="47625"/>
                  </a:lnTo>
                  <a:lnTo>
                    <a:pt x="0" y="47625"/>
                  </a:lnTo>
                  <a:lnTo>
                    <a:pt x="0" y="142875"/>
                  </a:lnTo>
                  <a:lnTo>
                    <a:pt x="311658" y="142875"/>
                  </a:lnTo>
                  <a:lnTo>
                    <a:pt x="311658" y="190500"/>
                  </a:lnTo>
                  <a:lnTo>
                    <a:pt x="406908" y="95250"/>
                  </a:lnTo>
                  <a:lnTo>
                    <a:pt x="311658" y="0"/>
                  </a:lnTo>
                  <a:close/>
                </a:path>
              </a:pathLst>
            </a:custGeom>
            <a:solidFill>
              <a:srgbClr val="EA5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19471" y="3441191"/>
              <a:ext cx="407034" cy="190500"/>
            </a:xfrm>
            <a:custGeom>
              <a:avLst/>
              <a:gdLst/>
              <a:ahLst/>
              <a:cxnLst/>
              <a:rect l="l" t="t" r="r" b="b"/>
              <a:pathLst>
                <a:path w="407035" h="190500">
                  <a:moveTo>
                    <a:pt x="0" y="47625"/>
                  </a:moveTo>
                  <a:lnTo>
                    <a:pt x="311658" y="47625"/>
                  </a:lnTo>
                  <a:lnTo>
                    <a:pt x="311658" y="0"/>
                  </a:lnTo>
                  <a:lnTo>
                    <a:pt x="406908" y="95250"/>
                  </a:lnTo>
                  <a:lnTo>
                    <a:pt x="311658" y="190500"/>
                  </a:lnTo>
                  <a:lnTo>
                    <a:pt x="311658" y="142875"/>
                  </a:lnTo>
                  <a:lnTo>
                    <a:pt x="0" y="142875"/>
                  </a:lnTo>
                  <a:lnTo>
                    <a:pt x="0" y="47625"/>
                  </a:lnTo>
                  <a:close/>
                </a:path>
              </a:pathLst>
            </a:custGeom>
            <a:ln w="3175">
              <a:solidFill>
                <a:srgbClr val="EA5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19471" y="4812791"/>
              <a:ext cx="407034" cy="190500"/>
            </a:xfrm>
            <a:custGeom>
              <a:avLst/>
              <a:gdLst/>
              <a:ahLst/>
              <a:cxnLst/>
              <a:rect l="l" t="t" r="r" b="b"/>
              <a:pathLst>
                <a:path w="407035" h="190500">
                  <a:moveTo>
                    <a:pt x="311658" y="0"/>
                  </a:moveTo>
                  <a:lnTo>
                    <a:pt x="311658" y="47624"/>
                  </a:lnTo>
                  <a:lnTo>
                    <a:pt x="0" y="47624"/>
                  </a:lnTo>
                  <a:lnTo>
                    <a:pt x="0" y="142874"/>
                  </a:lnTo>
                  <a:lnTo>
                    <a:pt x="311658" y="142874"/>
                  </a:lnTo>
                  <a:lnTo>
                    <a:pt x="311658" y="190499"/>
                  </a:lnTo>
                  <a:lnTo>
                    <a:pt x="406908" y="95249"/>
                  </a:lnTo>
                  <a:lnTo>
                    <a:pt x="311658" y="0"/>
                  </a:lnTo>
                  <a:close/>
                </a:path>
              </a:pathLst>
            </a:custGeom>
            <a:solidFill>
              <a:srgbClr val="EA5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919471" y="4812791"/>
              <a:ext cx="407034" cy="190500"/>
            </a:xfrm>
            <a:custGeom>
              <a:avLst/>
              <a:gdLst/>
              <a:ahLst/>
              <a:cxnLst/>
              <a:rect l="l" t="t" r="r" b="b"/>
              <a:pathLst>
                <a:path w="407035" h="190500">
                  <a:moveTo>
                    <a:pt x="0" y="47624"/>
                  </a:moveTo>
                  <a:lnTo>
                    <a:pt x="311658" y="47624"/>
                  </a:lnTo>
                  <a:lnTo>
                    <a:pt x="311658" y="0"/>
                  </a:lnTo>
                  <a:lnTo>
                    <a:pt x="406908" y="95249"/>
                  </a:lnTo>
                  <a:lnTo>
                    <a:pt x="311658" y="190499"/>
                  </a:lnTo>
                  <a:lnTo>
                    <a:pt x="311658" y="142874"/>
                  </a:lnTo>
                  <a:lnTo>
                    <a:pt x="0" y="142874"/>
                  </a:lnTo>
                  <a:lnTo>
                    <a:pt x="0" y="47624"/>
                  </a:lnTo>
                  <a:close/>
                </a:path>
              </a:pathLst>
            </a:custGeom>
            <a:ln w="3175">
              <a:solidFill>
                <a:srgbClr val="EA5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36050" y="3328309"/>
            <a:ext cx="3166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Arial"/>
                <a:cs typeface="Arial"/>
              </a:rPr>
              <a:t>Ergonomic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and </a:t>
            </a:r>
            <a:r>
              <a:rPr sz="1800" spc="-5" dirty="0">
                <a:latin typeface="Arial"/>
                <a:cs typeface="Arial"/>
              </a:rPr>
              <a:t>user-friendly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/>
              <a:t>What</a:t>
            </a:r>
            <a:r>
              <a:rPr spc="-35" dirty="0"/>
              <a:t> </a:t>
            </a:r>
            <a:r>
              <a:rPr dirty="0"/>
              <a:t>are</a:t>
            </a:r>
            <a:r>
              <a:rPr spc="-25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key</a:t>
            </a:r>
            <a:r>
              <a:rPr spc="-25" dirty="0"/>
              <a:t> </a:t>
            </a:r>
            <a:r>
              <a:rPr dirty="0"/>
              <a:t>features</a:t>
            </a:r>
            <a:r>
              <a:rPr spc="-50" dirty="0"/>
              <a:t> </a:t>
            </a:r>
            <a:r>
              <a:rPr dirty="0"/>
              <a:t>that</a:t>
            </a:r>
            <a:r>
              <a:rPr spc="-30" dirty="0"/>
              <a:t> </a:t>
            </a:r>
            <a:r>
              <a:rPr spc="-5" dirty="0"/>
              <a:t>provide</a:t>
            </a:r>
            <a:r>
              <a:rPr spc="-15" dirty="0"/>
              <a:t> </a:t>
            </a:r>
            <a:r>
              <a:rPr dirty="0"/>
              <a:t>these </a:t>
            </a:r>
            <a:r>
              <a:rPr spc="-540" dirty="0"/>
              <a:t> </a:t>
            </a:r>
            <a:r>
              <a:rPr dirty="0"/>
              <a:t>benefits?</a:t>
            </a:r>
          </a:p>
          <a:p>
            <a:pPr marL="26034" marR="612140">
              <a:lnSpc>
                <a:spcPct val="100000"/>
              </a:lnSpc>
              <a:spcBef>
                <a:spcPts val="1180"/>
              </a:spcBef>
            </a:pPr>
            <a:r>
              <a:rPr sz="1800" b="0" spc="-10" dirty="0">
                <a:latin typeface="Arial"/>
                <a:cs typeface="Arial"/>
              </a:rPr>
              <a:t>Machines</a:t>
            </a:r>
            <a:r>
              <a:rPr sz="1800" b="0" spc="10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are</a:t>
            </a:r>
            <a:r>
              <a:rPr sz="1800" b="0" spc="10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third party</a:t>
            </a:r>
            <a:r>
              <a:rPr sz="1800" b="0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certified</a:t>
            </a:r>
            <a:r>
              <a:rPr sz="1800" b="0" spc="10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regarding </a:t>
            </a:r>
            <a:r>
              <a:rPr sz="1800" b="0" spc="-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machine</a:t>
            </a:r>
            <a:r>
              <a:rPr sz="1800" b="0" spc="10" dirty="0">
                <a:latin typeface="Arial"/>
                <a:cs typeface="Arial"/>
              </a:rPr>
              <a:t> </a:t>
            </a:r>
            <a:r>
              <a:rPr sz="1800" b="0" spc="-30" dirty="0">
                <a:latin typeface="Arial"/>
                <a:cs typeface="Arial"/>
              </a:rPr>
              <a:t>safety,</a:t>
            </a:r>
            <a:r>
              <a:rPr sz="1800" b="0" spc="35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EMC</a:t>
            </a:r>
            <a:r>
              <a:rPr sz="1800" b="0" spc="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and</a:t>
            </a:r>
            <a:r>
              <a:rPr sz="1800" b="0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functional</a:t>
            </a:r>
            <a:r>
              <a:rPr sz="1800" b="0" spc="25" dirty="0">
                <a:latin typeface="Arial"/>
                <a:cs typeface="Arial"/>
              </a:rPr>
              <a:t> </a:t>
            </a:r>
            <a:r>
              <a:rPr sz="1800" b="0" spc="-30" dirty="0">
                <a:latin typeface="Arial"/>
                <a:cs typeface="Arial"/>
              </a:rPr>
              <a:t>safety. </a:t>
            </a:r>
            <a:r>
              <a:rPr sz="1800" b="0" spc="-2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Long-distance</a:t>
            </a:r>
            <a:r>
              <a:rPr sz="1800" b="0" spc="20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remote</a:t>
            </a:r>
            <a:r>
              <a:rPr sz="1800" b="0" spc="10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connection</a:t>
            </a:r>
            <a:r>
              <a:rPr sz="1800" b="0" spc="10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up</a:t>
            </a:r>
            <a:r>
              <a:rPr sz="1800" b="0" spc="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to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300</a:t>
            </a:r>
            <a:r>
              <a:rPr sz="1800" b="0" spc="1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m.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Arial"/>
              <a:cs typeface="Arial"/>
            </a:endParaRPr>
          </a:p>
          <a:p>
            <a:pPr marL="26034" marR="536575">
              <a:lnSpc>
                <a:spcPct val="100000"/>
              </a:lnSpc>
            </a:pPr>
            <a:r>
              <a:rPr sz="1800" b="0" spc="-10" dirty="0">
                <a:latin typeface="Arial"/>
                <a:cs typeface="Arial"/>
              </a:rPr>
              <a:t>High-end</a:t>
            </a:r>
            <a:r>
              <a:rPr sz="1800" b="0" spc="20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large</a:t>
            </a:r>
            <a:r>
              <a:rPr sz="1800" b="0" spc="10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LCD</a:t>
            </a:r>
            <a:r>
              <a:rPr sz="1800" b="0" spc="10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screen </a:t>
            </a:r>
            <a:r>
              <a:rPr sz="1800" b="0" spc="-15" dirty="0">
                <a:latin typeface="Arial"/>
                <a:cs typeface="Arial"/>
              </a:rPr>
              <a:t>with</a:t>
            </a:r>
            <a:r>
              <a:rPr sz="1800" b="0" spc="4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optimized </a:t>
            </a:r>
            <a:r>
              <a:rPr sz="1800" b="0" spc="-5" dirty="0">
                <a:latin typeface="Arial"/>
                <a:cs typeface="Arial"/>
              </a:rPr>
              <a:t> </a:t>
            </a:r>
            <a:r>
              <a:rPr sz="1800" b="0" spc="-15" dirty="0">
                <a:latin typeface="Arial"/>
                <a:cs typeface="Arial"/>
              </a:rPr>
              <a:t>viewing</a:t>
            </a:r>
            <a:r>
              <a:rPr sz="1800" b="0" spc="5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angle.</a:t>
            </a:r>
            <a:r>
              <a:rPr sz="1800" b="0" spc="-90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Adaptable</a:t>
            </a:r>
            <a:r>
              <a:rPr sz="1800" b="0" spc="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to</a:t>
            </a:r>
            <a:r>
              <a:rPr sz="1800" b="0" spc="-5" dirty="0">
                <a:latin typeface="Arial"/>
                <a:cs typeface="Arial"/>
              </a:rPr>
              <a:t> dark</a:t>
            </a:r>
            <a:r>
              <a:rPr sz="1800" b="0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and</a:t>
            </a:r>
            <a:r>
              <a:rPr sz="1800" b="0" spc="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bright </a:t>
            </a:r>
            <a:r>
              <a:rPr sz="1800" b="0" spc="-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surroundings.</a:t>
            </a:r>
            <a:r>
              <a:rPr sz="1800" b="0" spc="30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Harness</a:t>
            </a:r>
            <a:r>
              <a:rPr sz="1800" b="0" spc="20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or</a:t>
            </a:r>
            <a:r>
              <a:rPr sz="1800" b="0" spc="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belt</a:t>
            </a:r>
            <a:r>
              <a:rPr sz="1800" b="0" spc="5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for</a:t>
            </a:r>
            <a:r>
              <a:rPr sz="1800" b="0" spc="5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an</a:t>
            </a:r>
            <a:r>
              <a:rPr sz="1800" b="0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even</a:t>
            </a:r>
            <a:r>
              <a:rPr sz="1800" b="0" spc="10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more </a:t>
            </a:r>
            <a:r>
              <a:rPr sz="1800" b="0" spc="-484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pleasant</a:t>
            </a:r>
            <a:r>
              <a:rPr sz="1800" b="0" spc="10" dirty="0">
                <a:latin typeface="Arial"/>
                <a:cs typeface="Arial"/>
              </a:rPr>
              <a:t> </a:t>
            </a:r>
            <a:r>
              <a:rPr sz="1800" b="0" spc="-25" dirty="0">
                <a:latin typeface="Arial"/>
                <a:cs typeface="Arial"/>
              </a:rPr>
              <a:t>workday.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50">
              <a:latin typeface="Arial"/>
              <a:cs typeface="Arial"/>
            </a:endParaRPr>
          </a:p>
          <a:p>
            <a:pPr marL="26034" marR="723900">
              <a:lnSpc>
                <a:spcPct val="100000"/>
              </a:lnSpc>
            </a:pPr>
            <a:r>
              <a:rPr sz="1800" b="0" spc="-5" dirty="0">
                <a:latin typeface="Arial"/>
                <a:cs typeface="Arial"/>
              </a:rPr>
              <a:t>Easy</a:t>
            </a:r>
            <a:r>
              <a:rPr sz="1800" b="0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access</a:t>
            </a:r>
            <a:r>
              <a:rPr sz="1800" b="0" dirty="0">
                <a:latin typeface="Arial"/>
                <a:cs typeface="Arial"/>
              </a:rPr>
              <a:t> to</a:t>
            </a:r>
            <a:r>
              <a:rPr sz="1800" b="0" spc="-5" dirty="0">
                <a:latin typeface="Arial"/>
                <a:cs typeface="Arial"/>
              </a:rPr>
              <a:t> service</a:t>
            </a:r>
            <a:r>
              <a:rPr sz="1800" b="0" spc="10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points,</a:t>
            </a:r>
            <a:r>
              <a:rPr sz="1800" b="0" spc="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hydraulic</a:t>
            </a:r>
            <a:r>
              <a:rPr sz="1800" b="0" spc="50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track </a:t>
            </a:r>
            <a:r>
              <a:rPr sz="1800" b="0" spc="-490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tension,</a:t>
            </a:r>
            <a:r>
              <a:rPr sz="1800" b="0" spc="15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service </a:t>
            </a:r>
            <a:r>
              <a:rPr sz="1800" b="0" spc="-10" dirty="0">
                <a:latin typeface="Arial"/>
                <a:cs typeface="Arial"/>
              </a:rPr>
              <a:t>and</a:t>
            </a:r>
            <a:r>
              <a:rPr sz="1800" b="0" spc="10" dirty="0">
                <a:latin typeface="Arial"/>
                <a:cs typeface="Arial"/>
              </a:rPr>
              <a:t> </a:t>
            </a:r>
            <a:r>
              <a:rPr sz="1800" b="0" spc="-5" dirty="0">
                <a:latin typeface="Arial"/>
                <a:cs typeface="Arial"/>
              </a:rPr>
              <a:t>error</a:t>
            </a:r>
            <a:r>
              <a:rPr sz="1800" b="0" spc="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notifications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6051" y="4799840"/>
            <a:ext cx="2188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Easy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maintenance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50228"/>
            <a:ext cx="771969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Story</a:t>
            </a:r>
            <a:r>
              <a:rPr dirty="0"/>
              <a:t> </a:t>
            </a:r>
            <a:r>
              <a:rPr spc="-5" dirty="0"/>
              <a:t>behind</a:t>
            </a:r>
            <a:r>
              <a:rPr spc="25" dirty="0"/>
              <a:t> </a:t>
            </a:r>
            <a:r>
              <a:rPr spc="-5" dirty="0"/>
              <a:t>–</a:t>
            </a:r>
            <a:r>
              <a:rPr spc="-15" dirty="0"/>
              <a:t> </a:t>
            </a:r>
            <a:r>
              <a:rPr spc="-10" dirty="0"/>
              <a:t>why</a:t>
            </a:r>
            <a:r>
              <a:rPr spc="15" dirty="0"/>
              <a:t> </a:t>
            </a:r>
            <a:r>
              <a:rPr spc="-10" dirty="0"/>
              <a:t>we</a:t>
            </a:r>
            <a:r>
              <a:rPr dirty="0"/>
              <a:t> </a:t>
            </a:r>
            <a:r>
              <a:rPr spc="-5" dirty="0"/>
              <a:t>have</a:t>
            </a:r>
            <a:r>
              <a:rPr spc="10" dirty="0"/>
              <a:t> </a:t>
            </a:r>
            <a:r>
              <a:rPr spc="-5" dirty="0"/>
              <a:t>developed</a:t>
            </a:r>
            <a:r>
              <a:rPr spc="30" dirty="0"/>
              <a:t> </a:t>
            </a:r>
            <a:r>
              <a:rPr spc="-5" dirty="0"/>
              <a:t>a</a:t>
            </a:r>
            <a:r>
              <a:rPr dirty="0"/>
              <a:t> </a:t>
            </a:r>
            <a:r>
              <a:rPr spc="-5" dirty="0"/>
              <a:t>new </a:t>
            </a:r>
            <a:r>
              <a:rPr spc="-765" dirty="0"/>
              <a:t> </a:t>
            </a:r>
            <a:r>
              <a:rPr spc="-10" dirty="0"/>
              <a:t>DXR</a:t>
            </a:r>
            <a:r>
              <a:rPr dirty="0"/>
              <a:t> </a:t>
            </a:r>
            <a:r>
              <a:rPr spc="-5" dirty="0"/>
              <a:t>range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4120" y="1588835"/>
            <a:ext cx="5359400" cy="2828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7645" marR="5080" indent="-195580">
              <a:lnSpc>
                <a:spcPct val="100000"/>
              </a:lnSpc>
              <a:spcBef>
                <a:spcPts val="95"/>
              </a:spcBef>
              <a:buChar char="•"/>
              <a:tabLst>
                <a:tab pos="208279" algn="l"/>
              </a:tabLst>
            </a:pPr>
            <a:r>
              <a:rPr sz="2200" spc="-125" dirty="0">
                <a:latin typeface="Arial"/>
                <a:cs typeface="Arial"/>
              </a:rPr>
              <a:t>To</a:t>
            </a:r>
            <a:r>
              <a:rPr sz="2200" spc="-5" dirty="0">
                <a:latin typeface="Arial"/>
                <a:cs typeface="Arial"/>
              </a:rPr>
              <a:t> increase power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and</a:t>
            </a:r>
            <a:r>
              <a:rPr sz="220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efficiency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for even </a:t>
            </a:r>
            <a:r>
              <a:rPr sz="2200" spc="-59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further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improved</a:t>
            </a:r>
            <a:r>
              <a:rPr sz="2200" spc="35" dirty="0">
                <a:latin typeface="Arial"/>
                <a:cs typeface="Arial"/>
              </a:rPr>
              <a:t> </a:t>
            </a:r>
            <a:r>
              <a:rPr sz="2200" spc="-20" dirty="0">
                <a:latin typeface="Arial"/>
                <a:cs typeface="Arial"/>
              </a:rPr>
              <a:t>productivity.</a:t>
            </a:r>
            <a:endParaRPr sz="2200">
              <a:latin typeface="Arial"/>
              <a:cs typeface="Arial"/>
            </a:endParaRPr>
          </a:p>
          <a:p>
            <a:pPr marL="207645" marR="448945" indent="-195580">
              <a:lnSpc>
                <a:spcPct val="100000"/>
              </a:lnSpc>
              <a:spcBef>
                <a:spcPts val="1800"/>
              </a:spcBef>
              <a:buChar char="•"/>
              <a:tabLst>
                <a:tab pos="208279" algn="l"/>
              </a:tabLst>
            </a:pPr>
            <a:r>
              <a:rPr sz="2200" spc="-125" dirty="0">
                <a:latin typeface="Arial"/>
                <a:cs typeface="Arial"/>
              </a:rPr>
              <a:t>To</a:t>
            </a:r>
            <a:r>
              <a:rPr sz="2200" dirty="0">
                <a:latin typeface="Arial"/>
                <a:cs typeface="Arial"/>
              </a:rPr>
              <a:t> fulfill</a:t>
            </a:r>
            <a:r>
              <a:rPr sz="2200" spc="-5" dirty="0">
                <a:latin typeface="Arial"/>
                <a:cs typeface="Arial"/>
              </a:rPr>
              <a:t> third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party</a:t>
            </a:r>
            <a:r>
              <a:rPr sz="2200" spc="2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certification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around </a:t>
            </a:r>
            <a:r>
              <a:rPr sz="2200" spc="-59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standards</a:t>
            </a:r>
            <a:r>
              <a:rPr sz="220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related</a:t>
            </a:r>
            <a:r>
              <a:rPr sz="2200" spc="1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to</a:t>
            </a:r>
            <a:r>
              <a:rPr sz="220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Machine</a:t>
            </a:r>
            <a:r>
              <a:rPr sz="2200" spc="10" dirty="0">
                <a:latin typeface="Arial"/>
                <a:cs typeface="Arial"/>
              </a:rPr>
              <a:t> </a:t>
            </a:r>
            <a:r>
              <a:rPr sz="2200" spc="-30" dirty="0">
                <a:latin typeface="Arial"/>
                <a:cs typeface="Arial"/>
              </a:rPr>
              <a:t>Safety, 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"Functional</a:t>
            </a:r>
            <a:r>
              <a:rPr sz="2200" spc="-1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Safety"</a:t>
            </a:r>
            <a:r>
              <a:rPr sz="2200" spc="1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and </a:t>
            </a:r>
            <a:r>
              <a:rPr sz="2200" spc="-10" dirty="0">
                <a:latin typeface="Arial"/>
                <a:cs typeface="Arial"/>
              </a:rPr>
              <a:t>EMC.</a:t>
            </a:r>
            <a:endParaRPr sz="2200">
              <a:latin typeface="Arial"/>
              <a:cs typeface="Arial"/>
            </a:endParaRPr>
          </a:p>
          <a:p>
            <a:pPr marL="207645" marR="182880" indent="-195580">
              <a:lnSpc>
                <a:spcPct val="100000"/>
              </a:lnSpc>
              <a:spcBef>
                <a:spcPts val="1800"/>
              </a:spcBef>
              <a:buChar char="•"/>
              <a:tabLst>
                <a:tab pos="208279" algn="l"/>
              </a:tabLst>
            </a:pPr>
            <a:r>
              <a:rPr sz="2200" spc="-5" dirty="0">
                <a:latin typeface="Arial"/>
                <a:cs typeface="Arial"/>
              </a:rPr>
              <a:t>Improve</a:t>
            </a:r>
            <a:r>
              <a:rPr sz="2200" spc="3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the user experience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with</a:t>
            </a:r>
            <a:r>
              <a:rPr sz="220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an </a:t>
            </a:r>
            <a:r>
              <a:rPr sz="2200" dirty="0">
                <a:latin typeface="Arial"/>
                <a:cs typeface="Arial"/>
              </a:rPr>
              <a:t>all- </a:t>
            </a:r>
            <a:r>
              <a:rPr sz="2200" spc="-59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new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remote</a:t>
            </a:r>
            <a:r>
              <a:rPr sz="2200" spc="2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control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1532" y="1228344"/>
            <a:ext cx="3489959" cy="261518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86600" y="4417760"/>
            <a:ext cx="1463039" cy="14142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27368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Range</a:t>
            </a:r>
            <a:r>
              <a:rPr spc="-60" dirty="0"/>
              <a:t> </a:t>
            </a:r>
            <a:r>
              <a:rPr dirty="0"/>
              <a:t>overview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76174" y="1256832"/>
            <a:ext cx="1157605" cy="2052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Arial"/>
                <a:cs typeface="Arial"/>
              </a:rPr>
              <a:t>DXR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145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2200" spc="-10" dirty="0">
                <a:latin typeface="Arial"/>
                <a:cs typeface="Arial"/>
              </a:rPr>
              <a:t>DXR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275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2200" spc="-10" dirty="0">
                <a:latin typeface="Arial"/>
                <a:cs typeface="Arial"/>
              </a:rPr>
              <a:t>DXR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305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2200" spc="-10" dirty="0">
                <a:latin typeface="Arial"/>
                <a:cs typeface="Arial"/>
              </a:rPr>
              <a:t>DXR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315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6636" y="1072896"/>
            <a:ext cx="6493764" cy="54041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28702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DXR</a:t>
            </a:r>
            <a:r>
              <a:rPr spc="-15" dirty="0"/>
              <a:t> </a:t>
            </a:r>
            <a:r>
              <a:rPr spc="-5" dirty="0"/>
              <a:t>145</a:t>
            </a:r>
            <a:r>
              <a:rPr spc="-15" dirty="0"/>
              <a:t> </a:t>
            </a:r>
            <a:r>
              <a:rPr spc="-5" dirty="0"/>
              <a:t>in</a:t>
            </a:r>
            <a:r>
              <a:rPr spc="-25" dirty="0"/>
              <a:t> </a:t>
            </a:r>
            <a:r>
              <a:rPr spc="-5" dirty="0"/>
              <a:t>short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29600" y="1371600"/>
            <a:ext cx="3011805" cy="3822700"/>
          </a:xfrm>
          <a:prstGeom prst="rect">
            <a:avLst/>
          </a:prstGeom>
          <a:solidFill>
            <a:srgbClr val="27395E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150" dirty="0">
              <a:latin typeface="Times New Roman"/>
              <a:cs typeface="Times New Roman"/>
            </a:endParaRPr>
          </a:p>
          <a:p>
            <a:pPr marL="408305" marR="400685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DXR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145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developed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customer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need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compact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powerful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Demolition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Robot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1-ton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segment. It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offers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great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weight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ratio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easily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transported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normal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van.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all-new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control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remote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control provides a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level of control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user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experience.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547" y="1223772"/>
            <a:ext cx="6969253" cy="42626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28702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DXR</a:t>
            </a:r>
            <a:r>
              <a:rPr spc="-15" dirty="0"/>
              <a:t> </a:t>
            </a:r>
            <a:r>
              <a:rPr spc="-5" dirty="0"/>
              <a:t>275</a:t>
            </a:r>
            <a:r>
              <a:rPr spc="-15" dirty="0"/>
              <a:t> </a:t>
            </a:r>
            <a:r>
              <a:rPr spc="-5" dirty="0"/>
              <a:t>in</a:t>
            </a:r>
            <a:r>
              <a:rPr spc="-25" dirty="0"/>
              <a:t> </a:t>
            </a:r>
            <a:r>
              <a:rPr spc="-5" dirty="0"/>
              <a:t>short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82000" y="1371600"/>
            <a:ext cx="3011805" cy="3822700"/>
          </a:xfrm>
          <a:prstGeom prst="rect">
            <a:avLst/>
          </a:prstGeom>
          <a:solidFill>
            <a:srgbClr val="27395E"/>
          </a:solidFill>
        </p:spPr>
        <p:txBody>
          <a:bodyPr vert="horz" wrap="square" lIns="0" tIns="198755" rIns="0" bIns="0" rtlCol="0">
            <a:spAutoFit/>
          </a:bodyPr>
          <a:lstStyle/>
          <a:p>
            <a:pPr marL="375920" marR="370205">
              <a:lnSpc>
                <a:spcPct val="100000"/>
              </a:lnSpc>
              <a:spcBef>
                <a:spcPts val="156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DXR</a:t>
            </a:r>
            <a:r>
              <a:rPr sz="16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275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6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developed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customer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need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of a demolition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robot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power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weight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ratio while providing low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ground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pressure.</a:t>
            </a:r>
            <a:endParaRPr sz="1600" dirty="0">
              <a:latin typeface="Arial"/>
              <a:cs typeface="Arial"/>
            </a:endParaRPr>
          </a:p>
          <a:p>
            <a:pPr marL="375920" marR="608330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Performance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increased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even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further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over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predecessor.</a:t>
            </a:r>
            <a:endParaRPr sz="1600" dirty="0">
              <a:latin typeface="Arial"/>
              <a:cs typeface="Arial"/>
            </a:endParaRPr>
          </a:p>
          <a:p>
            <a:pPr marL="375920" marR="471170" indent="-635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all-new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control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system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remote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control provides a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level of control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user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experience.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247" y="1371600"/>
            <a:ext cx="6731508" cy="43906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0" y="476948"/>
            <a:ext cx="28702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DXR</a:t>
            </a:r>
            <a:r>
              <a:rPr spc="-15" dirty="0"/>
              <a:t> </a:t>
            </a:r>
            <a:r>
              <a:rPr spc="-5" dirty="0"/>
              <a:t>305</a:t>
            </a:r>
            <a:r>
              <a:rPr spc="-15" dirty="0"/>
              <a:t> </a:t>
            </a:r>
            <a:r>
              <a:rPr spc="-5" dirty="0"/>
              <a:t>in</a:t>
            </a:r>
            <a:r>
              <a:rPr spc="-25" dirty="0"/>
              <a:t> </a:t>
            </a:r>
            <a:r>
              <a:rPr spc="-5" dirty="0"/>
              <a:t>short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05800" y="1371600"/>
            <a:ext cx="3011805" cy="3822700"/>
          </a:xfrm>
          <a:prstGeom prst="rect">
            <a:avLst/>
          </a:prstGeom>
          <a:solidFill>
            <a:srgbClr val="27395E"/>
          </a:solidFill>
        </p:spPr>
        <p:txBody>
          <a:bodyPr vert="horz" wrap="square" lIns="0" tIns="76835" rIns="0" bIns="0" rtlCol="0">
            <a:spAutoFit/>
          </a:bodyPr>
          <a:lstStyle/>
          <a:p>
            <a:pPr marL="392430" marR="384810">
              <a:lnSpc>
                <a:spcPct val="100000"/>
              </a:lnSpc>
              <a:spcBef>
                <a:spcPts val="60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DXR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305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developed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demanding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customer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need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Demolition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Robot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2-ton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segment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maximized performance.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Performance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increased even further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over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its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predecessor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now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provides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85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lpm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hydraulic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power.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remote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provides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level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control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user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experience.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301" y="1371600"/>
            <a:ext cx="6781800" cy="41742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2030</Words>
  <Application>Microsoft Office PowerPoint</Application>
  <PresentationFormat>宽屏</PresentationFormat>
  <Paragraphs>378</Paragraphs>
  <Slides>33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3" baseType="lpstr">
      <vt:lpstr>Husqvarna Gothic Bold</vt:lpstr>
      <vt:lpstr>MS PGothic</vt:lpstr>
      <vt:lpstr>等线</vt:lpstr>
      <vt:lpstr>Arial</vt:lpstr>
      <vt:lpstr>Calibri</vt:lpstr>
      <vt:lpstr>Courier New</vt:lpstr>
      <vt:lpstr>Husqvarna Gothic Light</vt:lpstr>
      <vt:lpstr>Times New Roman</vt:lpstr>
      <vt:lpstr>Wingdings</vt:lpstr>
      <vt:lpstr>Office Theme</vt:lpstr>
      <vt:lpstr>PowerPoint 演示文稿</vt:lpstr>
      <vt:lpstr>The targeted customer personas</vt:lpstr>
      <vt:lpstr>DXR Range</vt:lpstr>
      <vt:lpstr>DXR Range</vt:lpstr>
      <vt:lpstr>Story behind – why we have developed a new  DXR range</vt:lpstr>
      <vt:lpstr>Range overview</vt:lpstr>
      <vt:lpstr>DXR 145 in short</vt:lpstr>
      <vt:lpstr>DXR 275 in short</vt:lpstr>
      <vt:lpstr>DXR 305 in short</vt:lpstr>
      <vt:lpstr>DXR 305 – New unique breaker return line</vt:lpstr>
      <vt:lpstr>DXR 305 – New unique breaker return line</vt:lpstr>
      <vt:lpstr>DXR 315 in short</vt:lpstr>
      <vt:lpstr>Key Facts – What's New?</vt:lpstr>
      <vt:lpstr>Technical features </vt:lpstr>
      <vt:lpstr>New Control/electrical system </vt:lpstr>
      <vt:lpstr>New Control/electrical system – benefits </vt:lpstr>
      <vt:lpstr>Other updates NEW cable arm – DXR 145</vt:lpstr>
      <vt:lpstr>Other updates NEW cable arm – DXR275|305|315</vt:lpstr>
      <vt:lpstr>Other updates Maintenance decal added on machine</vt:lpstr>
      <vt:lpstr>New Remote Control – Features</vt:lpstr>
      <vt:lpstr>New Remote Control – Features</vt:lpstr>
      <vt:lpstr>Remote Control - HMI</vt:lpstr>
      <vt:lpstr>Remote Control – Layout of controls</vt:lpstr>
      <vt:lpstr>Remote Control – Machine status</vt:lpstr>
      <vt:lpstr>PowerPoint 演示文稿</vt:lpstr>
      <vt:lpstr>Remote Control – Pattern test</vt:lpstr>
      <vt:lpstr>Remote control accessories</vt:lpstr>
      <vt:lpstr>New Harness – Features &amp; changes</vt:lpstr>
      <vt:lpstr>R/C battery – ”Transportation mode”</vt:lpstr>
      <vt:lpstr>Remote Control - Technical data</vt:lpstr>
      <vt:lpstr>DXR - Technical data</vt:lpstr>
      <vt:lpstr>Attachments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Monika Svanbom</dc:creator>
  <cp:lastModifiedBy>Jack Chen</cp:lastModifiedBy>
  <cp:revision>2</cp:revision>
  <dcterms:created xsi:type="dcterms:W3CDTF">2021-11-10T06:33:53Z</dcterms:created>
  <dcterms:modified xsi:type="dcterms:W3CDTF">2021-11-18T01:17:29Z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2021-09-01T00:00:00Z</vt:filetime>
  </property>
  <property fmtid="{D5CDD505-2E9C-101B-9397-08002B2CF9AE}" pid="3" name="Creator">
    <vt:lpwstr>Acrobat PDFMaker 21 for PowerPoint</vt:lpwstr>
  </property>
  <property fmtid="{D5CDD505-2E9C-101B-9397-08002B2CF9AE}" pid="4" name="LastSaved">
    <vt:filetime>2021-11-10T00:00:00Z</vt:filetime>
  </property>
</Properties>
</file>